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7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4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8553C2D-C133-4D0A-911C-FB4D1B4DD9E3}">
          <p14:sldIdLst>
            <p14:sldId id="256"/>
            <p14:sldId id="278"/>
          </p14:sldIdLst>
        </p14:section>
        <p14:section name="Clause" id="{F260AB73-22CC-4276-A991-7717931A1002}">
          <p14:sldIdLst>
            <p14:sldId id="257"/>
            <p14:sldId id="258"/>
            <p14:sldId id="259"/>
          </p14:sldIdLst>
        </p14:section>
        <p14:section name="Sentence Types" id="{391ABCCA-C699-4031-A515-3397879C58ED}">
          <p14:sldIdLst>
            <p14:sldId id="260"/>
          </p14:sldIdLst>
        </p14:section>
        <p14:section name="Simple Sentence" id="{796AD317-156F-48D8-8A77-1BD3E708B5FE}">
          <p14:sldIdLst>
            <p14:sldId id="261"/>
          </p14:sldIdLst>
        </p14:section>
        <p14:section name="Compound Sentence" id="{C50279FC-7867-46FC-9AB2-B2B4429881B1}">
          <p14:sldIdLst>
            <p14:sldId id="262"/>
            <p14:sldId id="263"/>
            <p14:sldId id="266"/>
            <p14:sldId id="264"/>
          </p14:sldIdLst>
        </p14:section>
        <p14:section name="Complex Sentences" id="{FDE42139-60BF-4574-8222-C774CE3CE301}">
          <p14:sldIdLst>
            <p14:sldId id="265"/>
            <p14:sldId id="267"/>
            <p14:sldId id="268"/>
            <p14:sldId id="269"/>
            <p14:sldId id="270"/>
            <p14:sldId id="271"/>
            <p14:sldId id="272"/>
          </p14:sldIdLst>
        </p14:section>
        <p14:section name="Common mistakes" id="{EBBEF080-8984-4E42-8BF0-D2AF6508F6CC}">
          <p14:sldIdLst>
            <p14:sldId id="273"/>
            <p14:sldId id="274"/>
            <p14:sldId id="275"/>
            <p14:sldId id="276"/>
            <p14:sldId id="277"/>
            <p14:sldId id="27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67" d="100"/>
          <a:sy n="67" d="100"/>
        </p:scale>
        <p:origin x="57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SchemeForSuggestions">
  <dgm:title val="Color Scheme for Suggestions"/>
  <dgm:desc val="Color Scheme for Suggestions"/>
  <dgm:catLst>
    <dgm:cat type="Other" pri="2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bg1">
        <a:lumMod val="95000"/>
      </a:schemeClr>
    </dgm:fillClrLst>
    <dgm:linClrLst>
      <a:schemeClr val="bg1">
        <a:lumMod val="95000"/>
      </a:schemeClr>
    </dgm:linClrLst>
    <dgm:effectClrLst/>
    <dgm:txLinClrLst/>
    <dgm:txFillClrLst meth="repeat">
      <a:schemeClr val="tx1">
        <a:lumMod val="75000"/>
        <a:lumOff val="25000"/>
      </a:schemeClr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D8AA6E-9394-411C-ACC8-BFC4C01FD945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SchemeForSuggestions" csCatId="other"/>
      <dgm:spPr/>
      <dgm:t>
        <a:bodyPr/>
        <a:lstStyle/>
        <a:p>
          <a:endParaRPr lang="en-US"/>
        </a:p>
      </dgm:t>
    </dgm:pt>
    <dgm:pt modelId="{42B041B7-5936-4016-8301-CD98E892A1B7}">
      <dgm:prSet/>
      <dgm:spPr/>
      <dgm:t>
        <a:bodyPr/>
        <a:lstStyle/>
        <a:p>
          <a:r>
            <a:rPr lang="en-CA" dirty="0"/>
            <a:t>Simple Sentence</a:t>
          </a:r>
          <a:endParaRPr lang="en-US" dirty="0"/>
        </a:p>
      </dgm:t>
    </dgm:pt>
    <dgm:pt modelId="{1977ECD2-AF70-40D6-B31B-6EA82128C835}" type="parTrans" cxnId="{57B8CBA0-A6F2-4E22-B3CB-A125DCC2ED09}">
      <dgm:prSet/>
      <dgm:spPr/>
      <dgm:t>
        <a:bodyPr/>
        <a:lstStyle/>
        <a:p>
          <a:endParaRPr lang="en-US"/>
        </a:p>
      </dgm:t>
    </dgm:pt>
    <dgm:pt modelId="{D8C50CBD-9095-48AB-9121-C163A14F82A2}" type="sibTrans" cxnId="{57B8CBA0-A6F2-4E22-B3CB-A125DCC2ED09}">
      <dgm:prSet phldrT="01"/>
      <dgm:spPr/>
      <dgm:t>
        <a:bodyPr/>
        <a:lstStyle/>
        <a:p>
          <a:r>
            <a:rPr lang="en-US"/>
            <a:t>01</a:t>
          </a:r>
        </a:p>
      </dgm:t>
    </dgm:pt>
    <dgm:pt modelId="{FD15FB42-CDD4-4324-93AF-E75E936A206B}">
      <dgm:prSet/>
      <dgm:spPr/>
      <dgm:t>
        <a:bodyPr/>
        <a:lstStyle/>
        <a:p>
          <a:r>
            <a:rPr lang="en-CA"/>
            <a:t>Compound Sentence</a:t>
          </a:r>
          <a:endParaRPr lang="en-US"/>
        </a:p>
      </dgm:t>
    </dgm:pt>
    <dgm:pt modelId="{B8A6A2C4-E430-47CD-9FA8-758A09EC9678}" type="parTrans" cxnId="{557D43EA-78DA-4C2C-B564-BB5CDEC853EF}">
      <dgm:prSet/>
      <dgm:spPr/>
      <dgm:t>
        <a:bodyPr/>
        <a:lstStyle/>
        <a:p>
          <a:endParaRPr lang="en-US"/>
        </a:p>
      </dgm:t>
    </dgm:pt>
    <dgm:pt modelId="{6BE4296C-6B9C-4D57-BEB4-7624BC8CE466}" type="sibTrans" cxnId="{557D43EA-78DA-4C2C-B564-BB5CDEC853EF}">
      <dgm:prSet phldrT="02"/>
      <dgm:spPr/>
      <dgm:t>
        <a:bodyPr/>
        <a:lstStyle/>
        <a:p>
          <a:r>
            <a:rPr lang="en-US"/>
            <a:t>02</a:t>
          </a:r>
        </a:p>
      </dgm:t>
    </dgm:pt>
    <dgm:pt modelId="{63E9FEA0-4D4A-47FE-AF74-8E761A4FA25D}">
      <dgm:prSet/>
      <dgm:spPr/>
      <dgm:t>
        <a:bodyPr/>
        <a:lstStyle/>
        <a:p>
          <a:r>
            <a:rPr lang="en-CA"/>
            <a:t>Complex Sentence</a:t>
          </a:r>
          <a:endParaRPr lang="en-US"/>
        </a:p>
      </dgm:t>
    </dgm:pt>
    <dgm:pt modelId="{59713AD2-546B-4B23-A420-90E351A29274}" type="parTrans" cxnId="{A3EE704E-02DD-4964-ABFB-20BB623597FE}">
      <dgm:prSet/>
      <dgm:spPr/>
      <dgm:t>
        <a:bodyPr/>
        <a:lstStyle/>
        <a:p>
          <a:endParaRPr lang="en-US"/>
        </a:p>
      </dgm:t>
    </dgm:pt>
    <dgm:pt modelId="{D764FDCD-46FB-4A3D-9527-35DD50B29FE0}" type="sibTrans" cxnId="{A3EE704E-02DD-4964-ABFB-20BB623597FE}">
      <dgm:prSet phldrT="03"/>
      <dgm:spPr/>
      <dgm:t>
        <a:bodyPr/>
        <a:lstStyle/>
        <a:p>
          <a:r>
            <a:rPr lang="en-US"/>
            <a:t>03</a:t>
          </a:r>
        </a:p>
      </dgm:t>
    </dgm:pt>
    <dgm:pt modelId="{328E4FD8-14C7-4857-A216-E10A204733BE}">
      <dgm:prSet/>
      <dgm:spPr/>
      <dgm:t>
        <a:bodyPr/>
        <a:lstStyle/>
        <a:p>
          <a:r>
            <a:rPr lang="en-CA"/>
            <a:t>Compound Complex Sentence</a:t>
          </a:r>
          <a:endParaRPr lang="en-US"/>
        </a:p>
      </dgm:t>
    </dgm:pt>
    <dgm:pt modelId="{F4B71292-4DF1-49FE-9157-EEAC8E43AAEA}" type="parTrans" cxnId="{B128D632-8CA9-498F-889B-85E174BCB5E8}">
      <dgm:prSet/>
      <dgm:spPr/>
      <dgm:t>
        <a:bodyPr/>
        <a:lstStyle/>
        <a:p>
          <a:endParaRPr lang="en-US"/>
        </a:p>
      </dgm:t>
    </dgm:pt>
    <dgm:pt modelId="{3305B6B3-EB23-4A68-9B44-F1E7CBE6B7CB}" type="sibTrans" cxnId="{B128D632-8CA9-498F-889B-85E174BCB5E8}">
      <dgm:prSet phldrT="04"/>
      <dgm:spPr/>
      <dgm:t>
        <a:bodyPr/>
        <a:lstStyle/>
        <a:p>
          <a:r>
            <a:rPr lang="en-US"/>
            <a:t>04</a:t>
          </a:r>
        </a:p>
      </dgm:t>
    </dgm:pt>
    <dgm:pt modelId="{2EC65E02-E800-46DE-A645-C4948E2491BF}" type="pres">
      <dgm:prSet presAssocID="{52D8AA6E-9394-411C-ACC8-BFC4C01FD945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6CEFA679-A7D0-41DF-B133-F97F19B85031}" type="pres">
      <dgm:prSet presAssocID="{42B041B7-5936-4016-8301-CD98E892A1B7}" presName="compositeNode" presStyleCnt="0">
        <dgm:presLayoutVars>
          <dgm:bulletEnabled val="1"/>
        </dgm:presLayoutVars>
      </dgm:prSet>
      <dgm:spPr/>
    </dgm:pt>
    <dgm:pt modelId="{E98AFA10-76E8-46B9-89A3-ED4BD6CFB98C}" type="pres">
      <dgm:prSet presAssocID="{42B041B7-5936-4016-8301-CD98E892A1B7}" presName="bgRect" presStyleLbl="alignNode1" presStyleIdx="0" presStyleCnt="4"/>
      <dgm:spPr/>
      <dgm:t>
        <a:bodyPr/>
        <a:lstStyle/>
        <a:p>
          <a:endParaRPr lang="en-CA"/>
        </a:p>
      </dgm:t>
    </dgm:pt>
    <dgm:pt modelId="{92B62709-410B-4100-8787-026E551F1A25}" type="pres">
      <dgm:prSet presAssocID="{D8C50CBD-9095-48AB-9121-C163A14F82A2}" presName="sibTransNodeRect" presStyleLbl="align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B5BD0E5-2E0D-4B23-98AC-1D0A6A9EB619}" type="pres">
      <dgm:prSet presAssocID="{42B041B7-5936-4016-8301-CD98E892A1B7}" presName="nodeRect" presStyleLbl="align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73FB3E93-A33D-430E-B324-5CA1A082E9CE}" type="pres">
      <dgm:prSet presAssocID="{D8C50CBD-9095-48AB-9121-C163A14F82A2}" presName="sibTrans" presStyleCnt="0"/>
      <dgm:spPr/>
    </dgm:pt>
    <dgm:pt modelId="{A0E7D425-9724-4DA9-B9A5-5A3DA4D6C499}" type="pres">
      <dgm:prSet presAssocID="{FD15FB42-CDD4-4324-93AF-E75E936A206B}" presName="compositeNode" presStyleCnt="0">
        <dgm:presLayoutVars>
          <dgm:bulletEnabled val="1"/>
        </dgm:presLayoutVars>
      </dgm:prSet>
      <dgm:spPr/>
    </dgm:pt>
    <dgm:pt modelId="{A61BDDF8-5BB0-4AB0-BDCA-98662CC56B12}" type="pres">
      <dgm:prSet presAssocID="{FD15FB42-CDD4-4324-93AF-E75E936A206B}" presName="bgRect" presStyleLbl="alignNode1" presStyleIdx="1" presStyleCnt="4"/>
      <dgm:spPr/>
      <dgm:t>
        <a:bodyPr/>
        <a:lstStyle/>
        <a:p>
          <a:endParaRPr lang="en-CA"/>
        </a:p>
      </dgm:t>
    </dgm:pt>
    <dgm:pt modelId="{49A07D62-79B3-4EE5-AFDF-9184F12BD88D}" type="pres">
      <dgm:prSet presAssocID="{6BE4296C-6B9C-4D57-BEB4-7624BC8CE466}" presName="sibTransNodeRect" presStyleLbl="align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50A45D1A-47EA-406F-9FB8-2F652CA80C1B}" type="pres">
      <dgm:prSet presAssocID="{FD15FB42-CDD4-4324-93AF-E75E936A206B}" presName="nodeRect" presStyleLbl="alig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D3E7DE6E-A045-4375-A78D-09878660D868}" type="pres">
      <dgm:prSet presAssocID="{6BE4296C-6B9C-4D57-BEB4-7624BC8CE466}" presName="sibTrans" presStyleCnt="0"/>
      <dgm:spPr/>
    </dgm:pt>
    <dgm:pt modelId="{704C6C87-9E6D-44E7-A33E-61D92731CA42}" type="pres">
      <dgm:prSet presAssocID="{63E9FEA0-4D4A-47FE-AF74-8E761A4FA25D}" presName="compositeNode" presStyleCnt="0">
        <dgm:presLayoutVars>
          <dgm:bulletEnabled val="1"/>
        </dgm:presLayoutVars>
      </dgm:prSet>
      <dgm:spPr/>
    </dgm:pt>
    <dgm:pt modelId="{E19B9A8B-ADAE-4A13-A7C3-CD8DCBF0D4C0}" type="pres">
      <dgm:prSet presAssocID="{63E9FEA0-4D4A-47FE-AF74-8E761A4FA25D}" presName="bgRect" presStyleLbl="alignNode1" presStyleIdx="2" presStyleCnt="4"/>
      <dgm:spPr/>
      <dgm:t>
        <a:bodyPr/>
        <a:lstStyle/>
        <a:p>
          <a:endParaRPr lang="en-CA"/>
        </a:p>
      </dgm:t>
    </dgm:pt>
    <dgm:pt modelId="{0DDD179B-B219-4431-9533-EF4F20D9D097}" type="pres">
      <dgm:prSet presAssocID="{D764FDCD-46FB-4A3D-9527-35DD50B29FE0}" presName="sibTransNodeRect" presStyleLbl="align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9742F77-747E-4684-BFB8-C49F65E3E13F}" type="pres">
      <dgm:prSet presAssocID="{63E9FEA0-4D4A-47FE-AF74-8E761A4FA25D}" presName="nodeRect" presStyleLbl="align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1BA5D76C-49A1-4FEF-9E04-2591A46B6113}" type="pres">
      <dgm:prSet presAssocID="{D764FDCD-46FB-4A3D-9527-35DD50B29FE0}" presName="sibTrans" presStyleCnt="0"/>
      <dgm:spPr/>
    </dgm:pt>
    <dgm:pt modelId="{68CE3D87-DD44-4A2E-AC63-30C418CFAF56}" type="pres">
      <dgm:prSet presAssocID="{328E4FD8-14C7-4857-A216-E10A204733BE}" presName="compositeNode" presStyleCnt="0">
        <dgm:presLayoutVars>
          <dgm:bulletEnabled val="1"/>
        </dgm:presLayoutVars>
      </dgm:prSet>
      <dgm:spPr/>
    </dgm:pt>
    <dgm:pt modelId="{987BD1C4-C7A0-477B-ACBD-092E15D668D8}" type="pres">
      <dgm:prSet presAssocID="{328E4FD8-14C7-4857-A216-E10A204733BE}" presName="bgRect" presStyleLbl="alignNode1" presStyleIdx="3" presStyleCnt="4"/>
      <dgm:spPr/>
      <dgm:t>
        <a:bodyPr/>
        <a:lstStyle/>
        <a:p>
          <a:endParaRPr lang="en-CA"/>
        </a:p>
      </dgm:t>
    </dgm:pt>
    <dgm:pt modelId="{9545C800-5B14-4AB4-BA6B-55B1449B230B}" type="pres">
      <dgm:prSet presAssocID="{3305B6B3-EB23-4A68-9B44-F1E7CBE6B7CB}" presName="sibTransNodeRect" presStyleLbl="align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3D76847-8507-456E-AD36-D637DC33C966}" type="pres">
      <dgm:prSet presAssocID="{328E4FD8-14C7-4857-A216-E10A204733BE}" presName="nodeRect" presStyleLbl="align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B128D632-8CA9-498F-889B-85E174BCB5E8}" srcId="{52D8AA6E-9394-411C-ACC8-BFC4C01FD945}" destId="{328E4FD8-14C7-4857-A216-E10A204733BE}" srcOrd="3" destOrd="0" parTransId="{F4B71292-4DF1-49FE-9157-EEAC8E43AAEA}" sibTransId="{3305B6B3-EB23-4A68-9B44-F1E7CBE6B7CB}"/>
    <dgm:cxn modelId="{131EC450-17DD-418C-BA8F-125EE984A35A}" type="presOf" srcId="{3305B6B3-EB23-4A68-9B44-F1E7CBE6B7CB}" destId="{9545C800-5B14-4AB4-BA6B-55B1449B230B}" srcOrd="0" destOrd="0" presId="urn:microsoft.com/office/officeart/2016/7/layout/LinearBlockProcessNumbered"/>
    <dgm:cxn modelId="{6139CE66-5EC5-42C2-A57A-1EAF7A9AB19F}" type="presOf" srcId="{D764FDCD-46FB-4A3D-9527-35DD50B29FE0}" destId="{0DDD179B-B219-4431-9533-EF4F20D9D097}" srcOrd="0" destOrd="0" presId="urn:microsoft.com/office/officeart/2016/7/layout/LinearBlockProcessNumbered"/>
    <dgm:cxn modelId="{53F23CFA-1ADE-42F7-A80C-F0FF4AEFF2DB}" type="presOf" srcId="{42B041B7-5936-4016-8301-CD98E892A1B7}" destId="{FB5BD0E5-2E0D-4B23-98AC-1D0A6A9EB619}" srcOrd="1" destOrd="0" presId="urn:microsoft.com/office/officeart/2016/7/layout/LinearBlockProcessNumbered"/>
    <dgm:cxn modelId="{557D43EA-78DA-4C2C-B564-BB5CDEC853EF}" srcId="{52D8AA6E-9394-411C-ACC8-BFC4C01FD945}" destId="{FD15FB42-CDD4-4324-93AF-E75E936A206B}" srcOrd="1" destOrd="0" parTransId="{B8A6A2C4-E430-47CD-9FA8-758A09EC9678}" sibTransId="{6BE4296C-6B9C-4D57-BEB4-7624BC8CE466}"/>
    <dgm:cxn modelId="{57B8CBA0-A6F2-4E22-B3CB-A125DCC2ED09}" srcId="{52D8AA6E-9394-411C-ACC8-BFC4C01FD945}" destId="{42B041B7-5936-4016-8301-CD98E892A1B7}" srcOrd="0" destOrd="0" parTransId="{1977ECD2-AF70-40D6-B31B-6EA82128C835}" sibTransId="{D8C50CBD-9095-48AB-9121-C163A14F82A2}"/>
    <dgm:cxn modelId="{25E03C2E-F5AC-4A94-9514-D68CAC2AA1B9}" type="presOf" srcId="{42B041B7-5936-4016-8301-CD98E892A1B7}" destId="{E98AFA10-76E8-46B9-89A3-ED4BD6CFB98C}" srcOrd="0" destOrd="0" presId="urn:microsoft.com/office/officeart/2016/7/layout/LinearBlockProcessNumbered"/>
    <dgm:cxn modelId="{94D1102F-B795-47AC-8A02-24D9A3E3F18D}" type="presOf" srcId="{328E4FD8-14C7-4857-A216-E10A204733BE}" destId="{987BD1C4-C7A0-477B-ACBD-092E15D668D8}" srcOrd="0" destOrd="0" presId="urn:microsoft.com/office/officeart/2016/7/layout/LinearBlockProcessNumbered"/>
    <dgm:cxn modelId="{85932B91-5A4D-4DE2-9ED9-C5F8E6006C0B}" type="presOf" srcId="{63E9FEA0-4D4A-47FE-AF74-8E761A4FA25D}" destId="{E19B9A8B-ADAE-4A13-A7C3-CD8DCBF0D4C0}" srcOrd="0" destOrd="0" presId="urn:microsoft.com/office/officeart/2016/7/layout/LinearBlockProcessNumbered"/>
    <dgm:cxn modelId="{A3EE704E-02DD-4964-ABFB-20BB623597FE}" srcId="{52D8AA6E-9394-411C-ACC8-BFC4C01FD945}" destId="{63E9FEA0-4D4A-47FE-AF74-8E761A4FA25D}" srcOrd="2" destOrd="0" parTransId="{59713AD2-546B-4B23-A420-90E351A29274}" sibTransId="{D764FDCD-46FB-4A3D-9527-35DD50B29FE0}"/>
    <dgm:cxn modelId="{0D11F7A2-D3C9-4A8B-9FE1-81AFF517642B}" type="presOf" srcId="{52D8AA6E-9394-411C-ACC8-BFC4C01FD945}" destId="{2EC65E02-E800-46DE-A645-C4948E2491BF}" srcOrd="0" destOrd="0" presId="urn:microsoft.com/office/officeart/2016/7/layout/LinearBlockProcessNumbered"/>
    <dgm:cxn modelId="{A0DE40F1-8CEB-4C1C-8D8C-96939BE6082E}" type="presOf" srcId="{328E4FD8-14C7-4857-A216-E10A204733BE}" destId="{83D76847-8507-456E-AD36-D637DC33C966}" srcOrd="1" destOrd="0" presId="urn:microsoft.com/office/officeart/2016/7/layout/LinearBlockProcessNumbered"/>
    <dgm:cxn modelId="{C252F337-BD07-4600-84B8-5B7D24B3B8B4}" type="presOf" srcId="{FD15FB42-CDD4-4324-93AF-E75E936A206B}" destId="{A61BDDF8-5BB0-4AB0-BDCA-98662CC56B12}" srcOrd="0" destOrd="0" presId="urn:microsoft.com/office/officeart/2016/7/layout/LinearBlockProcessNumbered"/>
    <dgm:cxn modelId="{2BB8D207-9EB3-4021-925A-41039D3EA311}" type="presOf" srcId="{63E9FEA0-4D4A-47FE-AF74-8E761A4FA25D}" destId="{A9742F77-747E-4684-BFB8-C49F65E3E13F}" srcOrd="1" destOrd="0" presId="urn:microsoft.com/office/officeart/2016/7/layout/LinearBlockProcessNumbered"/>
    <dgm:cxn modelId="{0D15D2A6-9479-4368-B0C4-67C7E571F1F5}" type="presOf" srcId="{FD15FB42-CDD4-4324-93AF-E75E936A206B}" destId="{50A45D1A-47EA-406F-9FB8-2F652CA80C1B}" srcOrd="1" destOrd="0" presId="urn:microsoft.com/office/officeart/2016/7/layout/LinearBlockProcessNumbered"/>
    <dgm:cxn modelId="{010AC3AE-EDAB-4FF0-9E0A-024C295528F7}" type="presOf" srcId="{D8C50CBD-9095-48AB-9121-C163A14F82A2}" destId="{92B62709-410B-4100-8787-026E551F1A25}" srcOrd="0" destOrd="0" presId="urn:microsoft.com/office/officeart/2016/7/layout/LinearBlockProcessNumbered"/>
    <dgm:cxn modelId="{29792A5F-A3AB-404F-B432-A19EDA4BC7A0}" type="presOf" srcId="{6BE4296C-6B9C-4D57-BEB4-7624BC8CE466}" destId="{49A07D62-79B3-4EE5-AFDF-9184F12BD88D}" srcOrd="0" destOrd="0" presId="urn:microsoft.com/office/officeart/2016/7/layout/LinearBlockProcessNumbered"/>
    <dgm:cxn modelId="{F4360530-E0A9-4597-A203-9A49EC697B48}" type="presParOf" srcId="{2EC65E02-E800-46DE-A645-C4948E2491BF}" destId="{6CEFA679-A7D0-41DF-B133-F97F19B85031}" srcOrd="0" destOrd="0" presId="urn:microsoft.com/office/officeart/2016/7/layout/LinearBlockProcessNumbered"/>
    <dgm:cxn modelId="{DC9E4A3A-DE91-4B7C-985B-26609EF97C6B}" type="presParOf" srcId="{6CEFA679-A7D0-41DF-B133-F97F19B85031}" destId="{E98AFA10-76E8-46B9-89A3-ED4BD6CFB98C}" srcOrd="0" destOrd="0" presId="urn:microsoft.com/office/officeart/2016/7/layout/LinearBlockProcessNumbered"/>
    <dgm:cxn modelId="{707E7A6B-1BA0-4B65-A4D8-9406778C381B}" type="presParOf" srcId="{6CEFA679-A7D0-41DF-B133-F97F19B85031}" destId="{92B62709-410B-4100-8787-026E551F1A25}" srcOrd="1" destOrd="0" presId="urn:microsoft.com/office/officeart/2016/7/layout/LinearBlockProcessNumbered"/>
    <dgm:cxn modelId="{58E4EB7E-EA83-46D2-9EE9-7CB532115C59}" type="presParOf" srcId="{6CEFA679-A7D0-41DF-B133-F97F19B85031}" destId="{FB5BD0E5-2E0D-4B23-98AC-1D0A6A9EB619}" srcOrd="2" destOrd="0" presId="urn:microsoft.com/office/officeart/2016/7/layout/LinearBlockProcessNumbered"/>
    <dgm:cxn modelId="{A867ED65-43CF-492F-889A-ADE54B3EA9DB}" type="presParOf" srcId="{2EC65E02-E800-46DE-A645-C4948E2491BF}" destId="{73FB3E93-A33D-430E-B324-5CA1A082E9CE}" srcOrd="1" destOrd="0" presId="urn:microsoft.com/office/officeart/2016/7/layout/LinearBlockProcessNumbered"/>
    <dgm:cxn modelId="{83FBEFA3-A82B-4BC5-8B79-008FE3B88628}" type="presParOf" srcId="{2EC65E02-E800-46DE-A645-C4948E2491BF}" destId="{A0E7D425-9724-4DA9-B9A5-5A3DA4D6C499}" srcOrd="2" destOrd="0" presId="urn:microsoft.com/office/officeart/2016/7/layout/LinearBlockProcessNumbered"/>
    <dgm:cxn modelId="{F6D69511-5883-4A34-8017-58B81455BDAA}" type="presParOf" srcId="{A0E7D425-9724-4DA9-B9A5-5A3DA4D6C499}" destId="{A61BDDF8-5BB0-4AB0-BDCA-98662CC56B12}" srcOrd="0" destOrd="0" presId="urn:microsoft.com/office/officeart/2016/7/layout/LinearBlockProcessNumbered"/>
    <dgm:cxn modelId="{26DEA72F-132D-4DFF-87CC-9194DC8B5E75}" type="presParOf" srcId="{A0E7D425-9724-4DA9-B9A5-5A3DA4D6C499}" destId="{49A07D62-79B3-4EE5-AFDF-9184F12BD88D}" srcOrd="1" destOrd="0" presId="urn:microsoft.com/office/officeart/2016/7/layout/LinearBlockProcessNumbered"/>
    <dgm:cxn modelId="{3D69F1E4-4BFD-4059-986B-24B8E9841FF7}" type="presParOf" srcId="{A0E7D425-9724-4DA9-B9A5-5A3DA4D6C499}" destId="{50A45D1A-47EA-406F-9FB8-2F652CA80C1B}" srcOrd="2" destOrd="0" presId="urn:microsoft.com/office/officeart/2016/7/layout/LinearBlockProcessNumbered"/>
    <dgm:cxn modelId="{88995D9A-77CB-41CE-81D3-7F404602DFE3}" type="presParOf" srcId="{2EC65E02-E800-46DE-A645-C4948E2491BF}" destId="{D3E7DE6E-A045-4375-A78D-09878660D868}" srcOrd="3" destOrd="0" presId="urn:microsoft.com/office/officeart/2016/7/layout/LinearBlockProcessNumbered"/>
    <dgm:cxn modelId="{770DB213-119A-4742-8C30-2EE8CB24B3C8}" type="presParOf" srcId="{2EC65E02-E800-46DE-A645-C4948E2491BF}" destId="{704C6C87-9E6D-44E7-A33E-61D92731CA42}" srcOrd="4" destOrd="0" presId="urn:microsoft.com/office/officeart/2016/7/layout/LinearBlockProcessNumbered"/>
    <dgm:cxn modelId="{EC622735-9F8A-48F7-B35E-B3FE92A6B75B}" type="presParOf" srcId="{704C6C87-9E6D-44E7-A33E-61D92731CA42}" destId="{E19B9A8B-ADAE-4A13-A7C3-CD8DCBF0D4C0}" srcOrd="0" destOrd="0" presId="urn:microsoft.com/office/officeart/2016/7/layout/LinearBlockProcessNumbered"/>
    <dgm:cxn modelId="{472CE1E7-1F5F-48F8-80D7-76EF671097E2}" type="presParOf" srcId="{704C6C87-9E6D-44E7-A33E-61D92731CA42}" destId="{0DDD179B-B219-4431-9533-EF4F20D9D097}" srcOrd="1" destOrd="0" presId="urn:microsoft.com/office/officeart/2016/7/layout/LinearBlockProcessNumbered"/>
    <dgm:cxn modelId="{F50DAFAB-9571-4E82-B7D7-E2AA0A283D6A}" type="presParOf" srcId="{704C6C87-9E6D-44E7-A33E-61D92731CA42}" destId="{A9742F77-747E-4684-BFB8-C49F65E3E13F}" srcOrd="2" destOrd="0" presId="urn:microsoft.com/office/officeart/2016/7/layout/LinearBlockProcessNumbered"/>
    <dgm:cxn modelId="{E679FE19-ACAC-495B-8372-ED4F7C374C82}" type="presParOf" srcId="{2EC65E02-E800-46DE-A645-C4948E2491BF}" destId="{1BA5D76C-49A1-4FEF-9E04-2591A46B6113}" srcOrd="5" destOrd="0" presId="urn:microsoft.com/office/officeart/2016/7/layout/LinearBlockProcessNumbered"/>
    <dgm:cxn modelId="{67ED52FC-6428-46C5-8092-0AD340C3CB24}" type="presParOf" srcId="{2EC65E02-E800-46DE-A645-C4948E2491BF}" destId="{68CE3D87-DD44-4A2E-AC63-30C418CFAF56}" srcOrd="6" destOrd="0" presId="urn:microsoft.com/office/officeart/2016/7/layout/LinearBlockProcessNumbered"/>
    <dgm:cxn modelId="{40FE726F-E497-4A13-82BF-AF9E0397591C}" type="presParOf" srcId="{68CE3D87-DD44-4A2E-AC63-30C418CFAF56}" destId="{987BD1C4-C7A0-477B-ACBD-092E15D668D8}" srcOrd="0" destOrd="0" presId="urn:microsoft.com/office/officeart/2016/7/layout/LinearBlockProcessNumbered"/>
    <dgm:cxn modelId="{12C35B77-07F7-4140-8A27-6554ED2AFEB3}" type="presParOf" srcId="{68CE3D87-DD44-4A2E-AC63-30C418CFAF56}" destId="{9545C800-5B14-4AB4-BA6B-55B1449B230B}" srcOrd="1" destOrd="0" presId="urn:microsoft.com/office/officeart/2016/7/layout/LinearBlockProcessNumbered"/>
    <dgm:cxn modelId="{A294B03C-8DAB-42F8-A7A8-3A5237FE1F6A}" type="presParOf" srcId="{68CE3D87-DD44-4A2E-AC63-30C418CFAF56}" destId="{83D76847-8507-456E-AD36-D637DC33C966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8AFA10-76E8-46B9-89A3-ED4BD6CFB98C}">
      <dsp:nvSpPr>
        <dsp:cNvPr id="0" name=""/>
        <dsp:cNvSpPr/>
      </dsp:nvSpPr>
      <dsp:spPr>
        <a:xfrm>
          <a:off x="187" y="78834"/>
          <a:ext cx="2264344" cy="27172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667" tIns="0" rIns="223667" bIns="33020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600" kern="1200" dirty="0"/>
            <a:t>Simple Sentence</a:t>
          </a:r>
          <a:endParaRPr lang="en-US" sz="2600" kern="1200" dirty="0"/>
        </a:p>
      </dsp:txBody>
      <dsp:txXfrm>
        <a:off x="187" y="1165720"/>
        <a:ext cx="2264344" cy="1630328"/>
      </dsp:txXfrm>
    </dsp:sp>
    <dsp:sp modelId="{92B62709-410B-4100-8787-026E551F1A25}">
      <dsp:nvSpPr>
        <dsp:cNvPr id="0" name=""/>
        <dsp:cNvSpPr/>
      </dsp:nvSpPr>
      <dsp:spPr>
        <a:xfrm>
          <a:off x="187" y="78834"/>
          <a:ext cx="2264344" cy="1086885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667" tIns="165100" rIns="223667" bIns="165100" numCol="1" spcCol="1270" anchor="ctr" anchorCtr="0">
          <a:noAutofit/>
        </a:bodyPr>
        <a:lstStyle/>
        <a:p>
          <a:pPr lvl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800" kern="1200"/>
            <a:t>01</a:t>
          </a:r>
        </a:p>
      </dsp:txBody>
      <dsp:txXfrm>
        <a:off x="187" y="78834"/>
        <a:ext cx="2264344" cy="1086885"/>
      </dsp:txXfrm>
    </dsp:sp>
    <dsp:sp modelId="{A61BDDF8-5BB0-4AB0-BDCA-98662CC56B12}">
      <dsp:nvSpPr>
        <dsp:cNvPr id="0" name=""/>
        <dsp:cNvSpPr/>
      </dsp:nvSpPr>
      <dsp:spPr>
        <a:xfrm>
          <a:off x="2445679" y="78834"/>
          <a:ext cx="2264344" cy="27172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667" tIns="0" rIns="223667" bIns="33020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600" kern="1200"/>
            <a:t>Compound Sentence</a:t>
          </a:r>
          <a:endParaRPr lang="en-US" sz="2600" kern="1200"/>
        </a:p>
      </dsp:txBody>
      <dsp:txXfrm>
        <a:off x="2445679" y="1165720"/>
        <a:ext cx="2264344" cy="1630328"/>
      </dsp:txXfrm>
    </dsp:sp>
    <dsp:sp modelId="{49A07D62-79B3-4EE5-AFDF-9184F12BD88D}">
      <dsp:nvSpPr>
        <dsp:cNvPr id="0" name=""/>
        <dsp:cNvSpPr/>
      </dsp:nvSpPr>
      <dsp:spPr>
        <a:xfrm>
          <a:off x="2445679" y="78834"/>
          <a:ext cx="2264344" cy="1086885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667" tIns="165100" rIns="223667" bIns="165100" numCol="1" spcCol="1270" anchor="ctr" anchorCtr="0">
          <a:noAutofit/>
        </a:bodyPr>
        <a:lstStyle/>
        <a:p>
          <a:pPr lvl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800" kern="1200"/>
            <a:t>02</a:t>
          </a:r>
        </a:p>
      </dsp:txBody>
      <dsp:txXfrm>
        <a:off x="2445679" y="78834"/>
        <a:ext cx="2264344" cy="1086885"/>
      </dsp:txXfrm>
    </dsp:sp>
    <dsp:sp modelId="{E19B9A8B-ADAE-4A13-A7C3-CD8DCBF0D4C0}">
      <dsp:nvSpPr>
        <dsp:cNvPr id="0" name=""/>
        <dsp:cNvSpPr/>
      </dsp:nvSpPr>
      <dsp:spPr>
        <a:xfrm>
          <a:off x="4891172" y="78834"/>
          <a:ext cx="2264344" cy="27172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667" tIns="0" rIns="223667" bIns="33020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600" kern="1200"/>
            <a:t>Complex Sentence</a:t>
          </a:r>
          <a:endParaRPr lang="en-US" sz="2600" kern="1200"/>
        </a:p>
      </dsp:txBody>
      <dsp:txXfrm>
        <a:off x="4891172" y="1165720"/>
        <a:ext cx="2264344" cy="1630328"/>
      </dsp:txXfrm>
    </dsp:sp>
    <dsp:sp modelId="{0DDD179B-B219-4431-9533-EF4F20D9D097}">
      <dsp:nvSpPr>
        <dsp:cNvPr id="0" name=""/>
        <dsp:cNvSpPr/>
      </dsp:nvSpPr>
      <dsp:spPr>
        <a:xfrm>
          <a:off x="4891172" y="78834"/>
          <a:ext cx="2264344" cy="1086885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667" tIns="165100" rIns="223667" bIns="165100" numCol="1" spcCol="1270" anchor="ctr" anchorCtr="0">
          <a:noAutofit/>
        </a:bodyPr>
        <a:lstStyle/>
        <a:p>
          <a:pPr lvl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800" kern="1200"/>
            <a:t>03</a:t>
          </a:r>
        </a:p>
      </dsp:txBody>
      <dsp:txXfrm>
        <a:off x="4891172" y="78834"/>
        <a:ext cx="2264344" cy="1086885"/>
      </dsp:txXfrm>
    </dsp:sp>
    <dsp:sp modelId="{987BD1C4-C7A0-477B-ACBD-092E15D668D8}">
      <dsp:nvSpPr>
        <dsp:cNvPr id="0" name=""/>
        <dsp:cNvSpPr/>
      </dsp:nvSpPr>
      <dsp:spPr>
        <a:xfrm>
          <a:off x="7336664" y="78834"/>
          <a:ext cx="2264344" cy="27172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667" tIns="0" rIns="223667" bIns="33020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600" kern="1200"/>
            <a:t>Compound Complex Sentence</a:t>
          </a:r>
          <a:endParaRPr lang="en-US" sz="2600" kern="1200"/>
        </a:p>
      </dsp:txBody>
      <dsp:txXfrm>
        <a:off x="7336664" y="1165720"/>
        <a:ext cx="2264344" cy="1630328"/>
      </dsp:txXfrm>
    </dsp:sp>
    <dsp:sp modelId="{9545C800-5B14-4AB4-BA6B-55B1449B230B}">
      <dsp:nvSpPr>
        <dsp:cNvPr id="0" name=""/>
        <dsp:cNvSpPr/>
      </dsp:nvSpPr>
      <dsp:spPr>
        <a:xfrm>
          <a:off x="7336664" y="78834"/>
          <a:ext cx="2264344" cy="1086885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667" tIns="165100" rIns="223667" bIns="165100" numCol="1" spcCol="1270" anchor="ctr" anchorCtr="0">
          <a:noAutofit/>
        </a:bodyPr>
        <a:lstStyle/>
        <a:p>
          <a:pPr lvl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800" kern="1200"/>
            <a:t>04</a:t>
          </a:r>
        </a:p>
      </dsp:txBody>
      <dsp:txXfrm>
        <a:off x="7336664" y="78834"/>
        <a:ext cx="2264344" cy="10868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 xmlns="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A9762C4-4BE8-4252-A87A-6840FB7B2F64}" type="datetimeFigureOut">
              <a:rPr lang="en-US" smtClean="0"/>
              <a:t>7/29/2017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ED73D6D-CE4D-4268-9FEC-CC2D8B3FE8F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9384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62C4-4BE8-4252-A87A-6840FB7B2F64}" type="datetimeFigureOut">
              <a:rPr lang="en-US" smtClean="0"/>
              <a:t>7/29/2017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73D6D-CE4D-4268-9FEC-CC2D8B3FE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862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62C4-4BE8-4252-A87A-6840FB7B2F64}" type="datetimeFigureOut">
              <a:rPr lang="en-US" smtClean="0"/>
              <a:t>7/29/2017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73D6D-CE4D-4268-9FEC-CC2D8B3FE8F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7551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62C4-4BE8-4252-A87A-6840FB7B2F64}" type="datetimeFigureOut">
              <a:rPr lang="en-US" smtClean="0"/>
              <a:t>7/29/2017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73D6D-CE4D-4268-9FEC-CC2D8B3FE8F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25669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62C4-4BE8-4252-A87A-6840FB7B2F64}" type="datetimeFigureOut">
              <a:rPr lang="en-US" smtClean="0"/>
              <a:t>7/29/2017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73D6D-CE4D-4268-9FEC-CC2D8B3FE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238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62C4-4BE8-4252-A87A-6840FB7B2F64}" type="datetimeFigureOut">
              <a:rPr lang="en-US" smtClean="0"/>
              <a:t>7/29/2017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73D6D-CE4D-4268-9FEC-CC2D8B3FE8F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7743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62C4-4BE8-4252-A87A-6840FB7B2F64}" type="datetimeFigureOut">
              <a:rPr lang="en-US" smtClean="0"/>
              <a:t>7/29/2017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73D6D-CE4D-4268-9FEC-CC2D8B3FE8F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42698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62C4-4BE8-4252-A87A-6840FB7B2F64}" type="datetimeFigureOut">
              <a:rPr lang="en-US" smtClean="0"/>
              <a:t>7/29/2017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73D6D-CE4D-4268-9FEC-CC2D8B3FE8F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4053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62C4-4BE8-4252-A87A-6840FB7B2F64}" type="datetimeFigureOut">
              <a:rPr lang="en-US" smtClean="0"/>
              <a:t>7/29/2017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73D6D-CE4D-4268-9FEC-CC2D8B3FE8F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4156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62C4-4BE8-4252-A87A-6840FB7B2F64}" type="datetimeFigureOut">
              <a:rPr lang="en-US" smtClean="0"/>
              <a:t>7/29/2017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73D6D-CE4D-4268-9FEC-CC2D8B3FE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543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62C4-4BE8-4252-A87A-6840FB7B2F64}" type="datetimeFigureOut">
              <a:rPr lang="en-US" smtClean="0"/>
              <a:t>7/29/2017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73D6D-CE4D-4268-9FEC-CC2D8B3FE8F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1505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62C4-4BE8-4252-A87A-6840FB7B2F64}" type="datetimeFigureOut">
              <a:rPr lang="en-US" smtClean="0"/>
              <a:t>7/29/2017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73D6D-CE4D-4268-9FEC-CC2D8B3FE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16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62C4-4BE8-4252-A87A-6840FB7B2F64}" type="datetimeFigureOut">
              <a:rPr lang="en-US" smtClean="0"/>
              <a:t>7/29/2017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73D6D-CE4D-4268-9FEC-CC2D8B3FE8F7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0490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62C4-4BE8-4252-A87A-6840FB7B2F64}" type="datetimeFigureOut">
              <a:rPr lang="en-US" smtClean="0"/>
              <a:t>7/29/2017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73D6D-CE4D-4268-9FEC-CC2D8B3FE8F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9420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62C4-4BE8-4252-A87A-6840FB7B2F64}" type="datetimeFigureOut">
              <a:rPr lang="en-US" smtClean="0"/>
              <a:t>7/29/2017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73D6D-CE4D-4268-9FEC-CC2D8B3FE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781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62C4-4BE8-4252-A87A-6840FB7B2F64}" type="datetimeFigureOut">
              <a:rPr lang="en-US" smtClean="0"/>
              <a:t>7/29/2017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73D6D-CE4D-4268-9FEC-CC2D8B3FE8F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3193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62C4-4BE8-4252-A87A-6840FB7B2F64}" type="datetimeFigureOut">
              <a:rPr lang="en-US" smtClean="0"/>
              <a:t>7/29/2017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73D6D-CE4D-4268-9FEC-CC2D8B3FE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52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A9762C4-4BE8-4252-A87A-6840FB7B2F64}" type="datetimeFigureOut">
              <a:rPr lang="en-US" smtClean="0"/>
              <a:t>7/29/2017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ED73D6D-CE4D-4268-9FEC-CC2D8B3FE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449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499136-B092-487A-AE84-0C6499DB16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Grammar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27CC9D0-D415-4A0A-A32D-9EDA9B2345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Lesson 1: </a:t>
            </a:r>
            <a:r>
              <a:rPr lang="en-CA" dirty="0" smtClean="0"/>
              <a:t>Clauses</a:t>
            </a:r>
            <a:endParaRPr lang="en-CA" dirty="0"/>
          </a:p>
          <a:p>
            <a:r>
              <a:rPr lang="en-CA" dirty="0"/>
              <a:t>By Judy Liu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91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F055C6C-4B04-496B-A699-8F4989E00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Conjunctive Adverbs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06E41C0-521A-4373-B9CD-7734010B18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Used to add a similar idea, to add a result, to give an example, to add an unexpected continuation, etc.</a:t>
            </a:r>
          </a:p>
          <a:p>
            <a:pPr lvl="0"/>
            <a:r>
              <a:rPr lang="en-US" dirty="0"/>
              <a:t>Ex. however, besides, furthermore, hence, therefore, for example.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10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5FF034-12CB-4E21-A298-3CC5E000B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Common </a:t>
            </a:r>
            <a:r>
              <a:rPr lang="en-CA" dirty="0" smtClean="0"/>
              <a:t>Mistakes in Compound Sentences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0EF85E0-A7D0-404B-A6CD-088D7D3E7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Comma splice</a:t>
            </a:r>
          </a:p>
          <a:p>
            <a:pPr lvl="1"/>
            <a:r>
              <a:rPr lang="en-CA" dirty="0"/>
              <a:t>Using a single comma to join two independent sentences</a:t>
            </a:r>
            <a:endParaRPr lang="en-US" dirty="0"/>
          </a:p>
          <a:p>
            <a:r>
              <a:rPr lang="en-CA" dirty="0"/>
              <a:t>R</a:t>
            </a:r>
            <a:r>
              <a:rPr lang="en-US" dirty="0"/>
              <a:t>un-on</a:t>
            </a:r>
          </a:p>
          <a:p>
            <a:pPr lvl="1"/>
            <a:r>
              <a:rPr lang="en-CA" dirty="0"/>
              <a:t>Any compound sentence with improper punctuation or conjunction</a:t>
            </a:r>
            <a:endParaRPr lang="en-US" dirty="0"/>
          </a:p>
          <a:p>
            <a:r>
              <a:rPr lang="en-CA" dirty="0"/>
              <a:t>Stringy</a:t>
            </a:r>
            <a:r>
              <a:rPr lang="en-US" dirty="0"/>
              <a:t> Sentence</a:t>
            </a:r>
          </a:p>
          <a:p>
            <a:pPr lvl="1"/>
            <a:r>
              <a:rPr lang="en-CA" dirty="0"/>
              <a:t>Joining too many ideas together through independent </a:t>
            </a:r>
            <a:r>
              <a:rPr lang="en-CA" dirty="0" smtClean="0"/>
              <a:t>clauses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9459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4D6F77-5C09-4DBB-86F9-0F4850158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Complex Sentences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194236B-EBAA-4330-9548-D42A24C5F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1 independent clause + 1 or more dependent clauses.</a:t>
            </a:r>
          </a:p>
          <a:p>
            <a:pPr lvl="1"/>
            <a:r>
              <a:rPr lang="en-US" dirty="0"/>
              <a:t>If today were the last day of your life, would you want to do what you are about to do today?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73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17BC0B-C421-4CD4-948F-3CA0B32D3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Types of </a:t>
            </a:r>
            <a:r>
              <a:rPr lang="en-US" dirty="0" smtClean="0"/>
              <a:t>Dependent </a:t>
            </a:r>
            <a:r>
              <a:rPr lang="en-US" dirty="0"/>
              <a:t>C</a:t>
            </a:r>
            <a:r>
              <a:rPr lang="en-US" dirty="0" smtClean="0"/>
              <a:t>lauses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FC1AE4A-B66C-4FF7-8A90-04E0AA1D7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Adjective clauses</a:t>
            </a:r>
          </a:p>
          <a:p>
            <a:pPr lvl="0"/>
            <a:r>
              <a:rPr lang="en-CA" dirty="0"/>
              <a:t>Adverb Clauses</a:t>
            </a:r>
          </a:p>
          <a:p>
            <a:pPr lvl="0"/>
            <a:r>
              <a:rPr lang="en-CA" dirty="0"/>
              <a:t>Noun Clauses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24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3AF5A41-4508-4364-B8FC-56C50F9EB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Adjective </a:t>
            </a:r>
            <a:r>
              <a:rPr lang="en-US" dirty="0" smtClean="0"/>
              <a:t>Clauses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C8CA8AA-BBEC-4E24-9B2C-880424AD31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Follows </a:t>
            </a:r>
            <a:r>
              <a:rPr lang="en-US" dirty="0"/>
              <a:t>a noun or a clause and describes or defines </a:t>
            </a:r>
            <a:r>
              <a:rPr lang="en-US" dirty="0" smtClean="0"/>
              <a:t>it</a:t>
            </a:r>
            <a:endParaRPr lang="en-US" dirty="0"/>
          </a:p>
          <a:p>
            <a:pPr lvl="1"/>
            <a:r>
              <a:rPr lang="en-US" dirty="0"/>
              <a:t>When the noun is </a:t>
            </a:r>
            <a:r>
              <a:rPr lang="en-US" dirty="0" smtClean="0"/>
              <a:t>specific, adjective </a:t>
            </a:r>
            <a:r>
              <a:rPr lang="en-US" dirty="0"/>
              <a:t>clause is </a:t>
            </a:r>
            <a:r>
              <a:rPr lang="en-US" dirty="0" smtClean="0"/>
              <a:t>unnecessary. </a:t>
            </a:r>
            <a:endParaRPr lang="en-US" dirty="0"/>
          </a:p>
          <a:p>
            <a:pPr lvl="2"/>
            <a:r>
              <a:rPr lang="en-US" dirty="0"/>
              <a:t>(describes the noun, commas are needed).</a:t>
            </a:r>
          </a:p>
          <a:p>
            <a:pPr lvl="2"/>
            <a:r>
              <a:rPr lang="en-US" dirty="0"/>
              <a:t>The sun, which is a young star, is the source of all energy.</a:t>
            </a:r>
          </a:p>
          <a:p>
            <a:pPr lvl="1"/>
            <a:r>
              <a:rPr lang="en-US" dirty="0"/>
              <a:t>When the noun is not specific, the adjective clause is </a:t>
            </a:r>
            <a:r>
              <a:rPr lang="en-US" dirty="0" smtClean="0"/>
              <a:t>necessary. </a:t>
            </a:r>
            <a:endParaRPr lang="en-US" dirty="0"/>
          </a:p>
          <a:p>
            <a:pPr lvl="2"/>
            <a:r>
              <a:rPr lang="en-US" dirty="0"/>
              <a:t>(defines the noun, no commas)</a:t>
            </a:r>
          </a:p>
          <a:p>
            <a:pPr lvl="2"/>
            <a:r>
              <a:rPr lang="en-US" dirty="0"/>
              <a:t>The song that came out recently is very popular.</a:t>
            </a:r>
          </a:p>
          <a:p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E965D165-C7DD-468E-83DF-21464C51BEF3}"/>
              </a:ext>
            </a:extLst>
          </p:cNvPr>
          <p:cNvSpPr/>
          <p:nvPr/>
        </p:nvSpPr>
        <p:spPr>
          <a:xfrm>
            <a:off x="3286541" y="3843131"/>
            <a:ext cx="781876" cy="35780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A37A69AB-7B4D-460B-A305-2F6EAD818F41}"/>
              </a:ext>
            </a:extLst>
          </p:cNvPr>
          <p:cNvSpPr/>
          <p:nvPr/>
        </p:nvSpPr>
        <p:spPr>
          <a:xfrm>
            <a:off x="3339549" y="5089574"/>
            <a:ext cx="609599" cy="35780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3B315F3A-B61A-4749-BBE9-DEA3FD436C6C}"/>
              </a:ext>
            </a:extLst>
          </p:cNvPr>
          <p:cNvCxnSpPr>
            <a:cxnSpLocks/>
            <a:stCxn id="5" idx="6"/>
          </p:cNvCxnSpPr>
          <p:nvPr/>
        </p:nvCxnSpPr>
        <p:spPr>
          <a:xfrm>
            <a:off x="4068417" y="4022036"/>
            <a:ext cx="4678018" cy="4439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E9893E0A-1C52-4183-AEC7-5B6B3A939607}"/>
              </a:ext>
            </a:extLst>
          </p:cNvPr>
          <p:cNvCxnSpPr>
            <a:cxnSpLocks/>
          </p:cNvCxnSpPr>
          <p:nvPr/>
        </p:nvCxnSpPr>
        <p:spPr>
          <a:xfrm flipV="1">
            <a:off x="3949148" y="4465982"/>
            <a:ext cx="4797287" cy="8024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37149A4-6D85-41E6-8D93-4134C4C4259B}"/>
              </a:ext>
            </a:extLst>
          </p:cNvPr>
          <p:cNvSpPr txBox="1"/>
          <p:nvPr/>
        </p:nvSpPr>
        <p:spPr>
          <a:xfrm>
            <a:off x="8746435" y="4253970"/>
            <a:ext cx="2269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 smtClean="0">
                <a:solidFill>
                  <a:srgbClr val="FF0000"/>
                </a:solidFill>
              </a:rPr>
              <a:t>Conjunctions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01399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EA6BE6-51F4-441E-AEB0-73F600EA9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Conjunctions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6BAACB9-059E-4354-9B49-ABE6CEC96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4288" y="2703443"/>
            <a:ext cx="1646582" cy="29029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Who</a:t>
            </a:r>
          </a:p>
          <a:p>
            <a:pPr marL="0" indent="0">
              <a:buNone/>
            </a:pPr>
            <a:r>
              <a:rPr lang="en-US" sz="3600" dirty="0"/>
              <a:t>Whom</a:t>
            </a:r>
          </a:p>
          <a:p>
            <a:pPr marL="0" indent="0">
              <a:buNone/>
            </a:pPr>
            <a:r>
              <a:rPr lang="en-US" sz="3600" dirty="0"/>
              <a:t>Whose</a:t>
            </a:r>
          </a:p>
          <a:p>
            <a:pPr marL="0" indent="0">
              <a:buNone/>
            </a:pPr>
            <a:r>
              <a:rPr lang="en-US" sz="3600" dirty="0"/>
              <a:t>When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168E7BD3-F562-4720-B137-514626D87D70}"/>
              </a:ext>
            </a:extLst>
          </p:cNvPr>
          <p:cNvSpPr txBox="1">
            <a:spLocks/>
          </p:cNvSpPr>
          <p:nvPr/>
        </p:nvSpPr>
        <p:spPr>
          <a:xfrm>
            <a:off x="7185993" y="2703443"/>
            <a:ext cx="1646582" cy="29029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/>
              <a:t>Where</a:t>
            </a:r>
          </a:p>
          <a:p>
            <a:pPr marL="0" indent="0">
              <a:buNone/>
            </a:pPr>
            <a:r>
              <a:rPr lang="en-US" sz="3600" dirty="0"/>
              <a:t>Why</a:t>
            </a:r>
          </a:p>
          <a:p>
            <a:pPr marL="0" indent="0">
              <a:buNone/>
            </a:pPr>
            <a:r>
              <a:rPr lang="en-US" sz="3600" dirty="0"/>
              <a:t>That</a:t>
            </a:r>
          </a:p>
          <a:p>
            <a:pPr marL="0" indent="0">
              <a:buNone/>
            </a:pPr>
            <a:r>
              <a:rPr lang="en-US" sz="3600" dirty="0"/>
              <a:t>Which </a:t>
            </a:r>
          </a:p>
        </p:txBody>
      </p:sp>
    </p:spTree>
    <p:extLst>
      <p:ext uri="{BB962C8B-B14F-4D97-AF65-F5344CB8AC3E}">
        <p14:creationId xmlns:p14="http://schemas.microsoft.com/office/powerpoint/2010/main" val="273290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B8164AD-6CE8-4B49-9566-F54BB2DA7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Difference </a:t>
            </a:r>
            <a:r>
              <a:rPr lang="en-US" dirty="0" smtClean="0"/>
              <a:t>Between </a:t>
            </a:r>
            <a:r>
              <a:rPr lang="en-US" i="1" dirty="0"/>
              <a:t>W</a:t>
            </a:r>
            <a:r>
              <a:rPr lang="en-US" i="1" dirty="0" smtClean="0"/>
              <a:t>ho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i="1" dirty="0" smtClean="0"/>
              <a:t>Whom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1B49A7B-4F54-4D1F-9D56-DCFF39477A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Who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Subject </a:t>
            </a:r>
          </a:p>
          <a:p>
            <a:pPr lvl="1"/>
            <a:r>
              <a:rPr lang="en-US" dirty="0"/>
              <a:t>Ex. The man who was </a:t>
            </a:r>
            <a:r>
              <a:rPr lang="en-US" dirty="0" smtClean="0"/>
              <a:t>talking </a:t>
            </a:r>
            <a:r>
              <a:rPr lang="en-US" dirty="0"/>
              <a:t>to me was a </a:t>
            </a:r>
            <a:r>
              <a:rPr lang="en-US" dirty="0" smtClean="0"/>
              <a:t>teacher.</a:t>
            </a:r>
            <a:endParaRPr lang="en-US" dirty="0"/>
          </a:p>
          <a:p>
            <a:pPr lvl="0"/>
            <a:r>
              <a:rPr lang="en-US" dirty="0"/>
              <a:t>Whom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Object </a:t>
            </a:r>
          </a:p>
          <a:p>
            <a:pPr lvl="1"/>
            <a:r>
              <a:rPr lang="en-US" dirty="0"/>
              <a:t>Ex. The man to whom I was talking </a:t>
            </a:r>
            <a:r>
              <a:rPr lang="en-US" dirty="0" smtClean="0"/>
              <a:t>was </a:t>
            </a:r>
            <a:r>
              <a:rPr lang="en-US" dirty="0"/>
              <a:t>a </a:t>
            </a:r>
            <a:r>
              <a:rPr lang="en-US" dirty="0" smtClean="0"/>
              <a:t>teacher.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55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7ECD6B0-9924-4E52-93BF-B4342E42C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Adverb Clauses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FFE6F8F-958A-4630-A94E-BF060E203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A group of clauses that </a:t>
            </a:r>
            <a:r>
              <a:rPr lang="en-US" dirty="0" smtClean="0"/>
              <a:t>functions </a:t>
            </a:r>
            <a:r>
              <a:rPr lang="en-US" dirty="0"/>
              <a:t>as an </a:t>
            </a:r>
            <a:r>
              <a:rPr lang="en-US" dirty="0" smtClean="0"/>
              <a:t>adverb; they </a:t>
            </a:r>
            <a:r>
              <a:rPr lang="en-US" dirty="0"/>
              <a:t>begin with subordinating </a:t>
            </a:r>
            <a:r>
              <a:rPr lang="en-US" dirty="0" smtClean="0"/>
              <a:t>conjunctions. </a:t>
            </a:r>
            <a:endParaRPr lang="en-US" dirty="0"/>
          </a:p>
          <a:p>
            <a:pPr lvl="1"/>
            <a:r>
              <a:rPr lang="en-CA" dirty="0"/>
              <a:t>E</a:t>
            </a:r>
            <a:r>
              <a:rPr lang="en-US" dirty="0"/>
              <a:t>x. When, where, whereas, unless, if, </a:t>
            </a:r>
            <a:r>
              <a:rPr lang="en-US" dirty="0" smtClean="0"/>
              <a:t>while</a:t>
            </a:r>
            <a:endParaRPr lang="en-US" dirty="0"/>
          </a:p>
          <a:p>
            <a:pPr lvl="0"/>
            <a:r>
              <a:rPr lang="en-US" dirty="0"/>
              <a:t>No commas before the subordinating </a:t>
            </a:r>
            <a:r>
              <a:rPr lang="en-US" dirty="0" smtClean="0"/>
              <a:t>conjunctions </a:t>
            </a:r>
            <a:endParaRPr lang="en-US" dirty="0"/>
          </a:p>
          <a:p>
            <a:pPr lvl="0"/>
            <a:r>
              <a:rPr lang="en-US" dirty="0"/>
              <a:t>Except for “whereas” and “</a:t>
            </a:r>
            <a:r>
              <a:rPr lang="en-US" dirty="0" smtClean="0"/>
              <a:t>while”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31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05D28F-41B7-406E-A73F-0813B08F7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Noun Clauses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575E921-78FA-47E3-A162-34F20CB75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A dependent clause that acts as a </a:t>
            </a:r>
            <a:r>
              <a:rPr lang="en-US" dirty="0" smtClean="0"/>
              <a:t>noun</a:t>
            </a:r>
            <a:endParaRPr lang="en-US" dirty="0"/>
          </a:p>
          <a:p>
            <a:pPr lvl="0"/>
            <a:r>
              <a:rPr lang="en-US" dirty="0" smtClean="0"/>
              <a:t>Begins </a:t>
            </a:r>
            <a:r>
              <a:rPr lang="en-US" dirty="0"/>
              <a:t>with </a:t>
            </a:r>
            <a:r>
              <a:rPr lang="en-US" dirty="0" smtClean="0"/>
              <a:t>words, </a:t>
            </a:r>
            <a:r>
              <a:rPr lang="en-US" dirty="0"/>
              <a:t>such as how, that, what, whatever, when, where, whether, which, whichever, who, whoever, whom, whomever, and </a:t>
            </a:r>
            <a:r>
              <a:rPr lang="en-US" dirty="0" smtClean="0"/>
              <a:t>why </a:t>
            </a:r>
            <a:endParaRPr lang="en-US" dirty="0"/>
          </a:p>
          <a:p>
            <a:pPr lvl="0"/>
            <a:r>
              <a:rPr lang="en-US" dirty="0"/>
              <a:t>Can act as subjects, direct objects, indirect objects, predicate nominatives, or objects of a </a:t>
            </a:r>
            <a:r>
              <a:rPr lang="en-US" dirty="0" smtClean="0"/>
              <a:t>preposition</a:t>
            </a:r>
            <a:endParaRPr lang="en-US" dirty="0"/>
          </a:p>
          <a:p>
            <a:pPr lvl="1"/>
            <a:r>
              <a:rPr lang="en-US" dirty="0"/>
              <a:t>Ex. I know </a:t>
            </a:r>
            <a:r>
              <a:rPr lang="en-US" dirty="0" smtClean="0"/>
              <a:t>Toronto.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I know where he lives.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84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28048CC-0F68-4484-AFAE-FFF3CAD3C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Other Common </a:t>
            </a:r>
            <a:r>
              <a:rPr lang="en-US" dirty="0" smtClean="0"/>
              <a:t>mistakes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5B94FFA-534E-406C-ABB7-8A94DAC0C7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Lop-sided </a:t>
            </a:r>
            <a:r>
              <a:rPr lang="en-US" dirty="0" smtClean="0"/>
              <a:t>Sentences</a:t>
            </a:r>
            <a:endParaRPr lang="en-US" dirty="0"/>
          </a:p>
          <a:p>
            <a:pPr lvl="0"/>
            <a:r>
              <a:rPr lang="en-US" dirty="0"/>
              <a:t>Wrong Focus</a:t>
            </a:r>
          </a:p>
          <a:p>
            <a:pPr lvl="0"/>
            <a:r>
              <a:rPr lang="en-US" dirty="0"/>
              <a:t>Unparalleled </a:t>
            </a:r>
            <a:r>
              <a:rPr lang="en-US" dirty="0" smtClean="0"/>
              <a:t>Sentences</a:t>
            </a:r>
            <a:endParaRPr lang="en-US" dirty="0"/>
          </a:p>
          <a:p>
            <a:pPr lvl="0"/>
            <a:r>
              <a:rPr lang="en-US" dirty="0"/>
              <a:t>Choppy Sentences</a:t>
            </a:r>
          </a:p>
        </p:txBody>
      </p:sp>
    </p:spTree>
    <p:extLst>
      <p:ext uri="{BB962C8B-B14F-4D97-AF65-F5344CB8AC3E}">
        <p14:creationId xmlns:p14="http://schemas.microsoft.com/office/powerpoint/2010/main" val="63892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31C2ADE-D995-45D9-A3C7-A866B2D9D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I will </a:t>
            </a:r>
            <a:r>
              <a:rPr lang="en-CA" dirty="0" smtClean="0"/>
              <a:t>present: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EC99BD4-B48D-404A-8AB6-2D36818BA2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Definition of a clause </a:t>
            </a:r>
            <a:endParaRPr lang="en-CA" dirty="0"/>
          </a:p>
          <a:p>
            <a:r>
              <a:rPr lang="en-CA" dirty="0"/>
              <a:t>Different types of sentences</a:t>
            </a:r>
          </a:p>
          <a:p>
            <a:pPr lvl="1"/>
            <a:r>
              <a:rPr lang="en-CA" dirty="0"/>
              <a:t>Simple</a:t>
            </a:r>
          </a:p>
          <a:p>
            <a:pPr lvl="1"/>
            <a:r>
              <a:rPr lang="en-CA" dirty="0"/>
              <a:t>Compound</a:t>
            </a:r>
          </a:p>
          <a:p>
            <a:pPr lvl="1"/>
            <a:r>
              <a:rPr lang="en-CA" dirty="0"/>
              <a:t>Complex</a:t>
            </a:r>
          </a:p>
          <a:p>
            <a:pPr lvl="1"/>
            <a:r>
              <a:rPr lang="en-CA" dirty="0"/>
              <a:t>Compound complex</a:t>
            </a:r>
          </a:p>
          <a:p>
            <a:r>
              <a:rPr lang="en-CA" dirty="0"/>
              <a:t>Common </a:t>
            </a:r>
            <a:r>
              <a:rPr lang="en-CA" dirty="0" smtClean="0"/>
              <a:t>mistakes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9678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A9638D-EBA5-461A-B4CD-445AAD4B4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Lop-Sided Sentences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E88B127-F47C-4339-A636-2952D8DAD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Top heavy</a:t>
            </a:r>
          </a:p>
          <a:p>
            <a:pPr lvl="2"/>
            <a:r>
              <a:rPr lang="en-CA" dirty="0"/>
              <a:t>Dependent, dependent, dependent, </a:t>
            </a:r>
            <a:r>
              <a:rPr lang="en-CA" dirty="0" smtClean="0"/>
              <a:t>independent</a:t>
            </a:r>
            <a:endParaRPr lang="en-US" dirty="0"/>
          </a:p>
          <a:p>
            <a:pPr lvl="1"/>
            <a:r>
              <a:rPr lang="en-US" dirty="0"/>
              <a:t>End heavy</a:t>
            </a:r>
          </a:p>
          <a:p>
            <a:pPr lvl="2"/>
            <a:r>
              <a:rPr lang="en-CA" dirty="0"/>
              <a:t>Independent, dependent, dependent, </a:t>
            </a:r>
            <a:r>
              <a:rPr lang="en-CA" dirty="0" smtClean="0"/>
              <a:t>dependent</a:t>
            </a:r>
            <a:endParaRPr lang="en-US" dirty="0"/>
          </a:p>
          <a:p>
            <a:pPr lvl="1"/>
            <a:r>
              <a:rPr lang="en-US" dirty="0"/>
              <a:t>Solution: Try moving the independent clause in the middle of the sentence, or breaking the sentence into smaller sentences.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72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9B3FD4-3F5E-44DC-B6BC-C407C6928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Wrong Focus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89B2E22-BA57-46E8-B121-C70EEA5B69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The focus of the topic sentence is usually near the end of the sentence. That’s where key-words should be placed.</a:t>
            </a:r>
          </a:p>
          <a:p>
            <a:pPr marL="457200" lvl="1" indent="0">
              <a:buNone/>
            </a:pPr>
            <a:r>
              <a:rPr lang="en-CA" dirty="0"/>
              <a:t>     __________________________,____________</a:t>
            </a:r>
            <a:r>
              <a:rPr lang="en-CA" b="1" u="sng" dirty="0">
                <a:solidFill>
                  <a:srgbClr val="FF0000"/>
                </a:solidFill>
              </a:rPr>
              <a:t>KEYWORDS</a:t>
            </a:r>
            <a:r>
              <a:rPr lang="en-CA" dirty="0"/>
              <a:t>_______.</a:t>
            </a:r>
            <a:endParaRPr lang="en-US" dirty="0"/>
          </a:p>
          <a:p>
            <a:pPr lvl="1"/>
            <a:r>
              <a:rPr lang="en-US" dirty="0"/>
              <a:t>Ex. Although donuts are delicious, it will have side effects on the long run.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25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231E16-9CD0-43EA-8F71-8810F594A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Unparalleled sentences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7672008-644A-4501-ABF3-31D411CD03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/>
              <a:t>Parallel structures are phrases or clauses that repeat the same word forms (nouns, verbs, adjectives, and the like) in the same order to perform the same function. </a:t>
            </a:r>
          </a:p>
          <a:p>
            <a:pPr marL="1714500" lvl="4" indent="0">
              <a:buNone/>
            </a:pPr>
            <a:r>
              <a:rPr lang="en-US" sz="1600" dirty="0"/>
              <a:t>Both… and…</a:t>
            </a:r>
          </a:p>
          <a:p>
            <a:pPr marL="1714500" lvl="4" indent="0">
              <a:buNone/>
            </a:pPr>
            <a:r>
              <a:rPr lang="en-US" sz="1600" dirty="0"/>
              <a:t>Either… or…</a:t>
            </a:r>
          </a:p>
          <a:p>
            <a:pPr marL="1714500" lvl="4" indent="0">
              <a:buNone/>
            </a:pPr>
            <a:r>
              <a:rPr lang="en-US" sz="1600" dirty="0"/>
              <a:t>Neither… nor…</a:t>
            </a:r>
          </a:p>
          <a:p>
            <a:pPr marL="1714500" lvl="4" indent="0">
              <a:buNone/>
            </a:pPr>
            <a:r>
              <a:rPr lang="en-US" sz="1600" dirty="0"/>
              <a:t>Not only… but also…</a:t>
            </a:r>
            <a:endParaRPr lang="en-US" dirty="0"/>
          </a:p>
          <a:p>
            <a:pPr lvl="1"/>
            <a:r>
              <a:rPr lang="en-US" dirty="0"/>
              <a:t>Ex. Bob takes good care of his car, of his new house, and family. (Unparalleled)</a:t>
            </a:r>
          </a:p>
          <a:p>
            <a:pPr marL="457200" lvl="1" indent="0">
              <a:buNone/>
            </a:pPr>
            <a:r>
              <a:rPr lang="en-US" dirty="0"/>
              <a:t>     Solution: Bob takes good care of his car, of his new house, and of his family.</a:t>
            </a:r>
          </a:p>
          <a:p>
            <a:endParaRPr lang="en-US" dirty="0"/>
          </a:p>
        </p:txBody>
      </p:sp>
      <p:sp>
        <p:nvSpPr>
          <p:cNvPr id="11" name="Right Bracket 10">
            <a:extLst>
              <a:ext uri="{FF2B5EF4-FFF2-40B4-BE49-F238E27FC236}">
                <a16:creationId xmlns="" xmlns:a16="http://schemas.microsoft.com/office/drawing/2014/main" id="{B0AADE36-381B-4060-B21B-6ED7648BAB00}"/>
              </a:ext>
            </a:extLst>
          </p:cNvPr>
          <p:cNvSpPr/>
          <p:nvPr/>
        </p:nvSpPr>
        <p:spPr>
          <a:xfrm>
            <a:off x="5029200" y="3429000"/>
            <a:ext cx="177800" cy="1181100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2822AD0-8857-4D2E-ADC4-278664EEA1A1}"/>
              </a:ext>
            </a:extLst>
          </p:cNvPr>
          <p:cNvSpPr txBox="1"/>
          <p:nvPr/>
        </p:nvSpPr>
        <p:spPr>
          <a:xfrm>
            <a:off x="5397498" y="3847068"/>
            <a:ext cx="2654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Pairs for parallel structures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27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378BDA-40E9-498C-B1F1-F0FBF10AA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Choppy Sentences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C6F9D61-63FB-444C-8544-0FFFE1F10D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/>
              <a:t>Too many short simple </a:t>
            </a:r>
            <a:r>
              <a:rPr lang="en-US" dirty="0" smtClean="0"/>
              <a:t>sentences, which makes </a:t>
            </a:r>
            <a:r>
              <a:rPr lang="en-US" dirty="0"/>
              <a:t>a writing appear unsophisticated.</a:t>
            </a:r>
          </a:p>
          <a:p>
            <a:pPr lvl="1"/>
            <a:r>
              <a:rPr lang="en-US" dirty="0"/>
              <a:t>Example</a:t>
            </a:r>
          </a:p>
          <a:p>
            <a:pPr lvl="2"/>
            <a:r>
              <a:rPr lang="en-US" dirty="0"/>
              <a:t>She took dance classes. She had no natural grace or sense of rhythm. She eventually gave up the idea of becoming a dancer.</a:t>
            </a:r>
          </a:p>
          <a:p>
            <a:pPr lvl="1"/>
            <a:r>
              <a:rPr lang="en-US" dirty="0"/>
              <a:t>Revised</a:t>
            </a:r>
          </a:p>
          <a:p>
            <a:pPr lvl="2"/>
            <a:r>
              <a:rPr lang="en-US" dirty="0" smtClean="0"/>
              <a:t>She took dance classes </a:t>
            </a:r>
            <a:r>
              <a:rPr lang="en-US" b="1" dirty="0" smtClean="0"/>
              <a:t>even though </a:t>
            </a:r>
            <a:r>
              <a:rPr lang="en-US" dirty="0" smtClean="0"/>
              <a:t>she </a:t>
            </a:r>
            <a:r>
              <a:rPr lang="en-US" dirty="0"/>
              <a:t>had no natural grace or sense of </a:t>
            </a:r>
            <a:r>
              <a:rPr lang="en-US" dirty="0" smtClean="0"/>
              <a:t>rhythm; </a:t>
            </a:r>
            <a:r>
              <a:rPr lang="en-US" b="1" dirty="0" smtClean="0"/>
              <a:t>therefore</a:t>
            </a:r>
            <a:r>
              <a:rPr lang="en-US" dirty="0" smtClean="0"/>
              <a:t>, she </a:t>
            </a:r>
            <a:r>
              <a:rPr lang="en-US" dirty="0"/>
              <a:t>eventually gave up the idea of becoming a dancer.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30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6EDEA89F-03C3-47A8-8683-703593C04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Thanks for </a:t>
            </a:r>
            <a:r>
              <a:rPr lang="en-CA" dirty="0" smtClean="0"/>
              <a:t>listening!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32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B22B756-F5D3-4D99-9E39-03ABDB94F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6600" dirty="0" smtClean="0"/>
              <a:t> A Clause</a:t>
            </a:r>
            <a:endParaRPr lang="en-US" sz="6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82A134B-6337-4A81-9212-E5616134E0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3200" dirty="0"/>
              <a:t>A group of </a:t>
            </a:r>
            <a:r>
              <a:rPr lang="en-CA" sz="3200" dirty="0" smtClean="0"/>
              <a:t>words </a:t>
            </a:r>
            <a:r>
              <a:rPr lang="en-CA" sz="3200" dirty="0"/>
              <a:t>that has a subject and a </a:t>
            </a:r>
            <a:r>
              <a:rPr lang="en-CA" sz="3200" dirty="0" smtClean="0"/>
              <a:t>verb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7151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AB4F4BD0-16ED-4A81-961D-664ED1CFC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2 Types of Clauses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9E6CF6F2-1FD7-4550-B2C5-846F5A558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r>
              <a:rPr lang="en-CA" sz="3600" dirty="0"/>
              <a:t>He ate a hamburger</a:t>
            </a:r>
          </a:p>
          <a:p>
            <a:pPr marL="0" indent="0">
              <a:buNone/>
            </a:pPr>
            <a:endParaRPr lang="en-CA" sz="3600" dirty="0"/>
          </a:p>
          <a:p>
            <a:r>
              <a:rPr lang="en-CA" sz="3600" dirty="0"/>
              <a:t>When he ate a hamburger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8BAE48E1-3DD0-4AAB-88D5-2C7DE10E78DA}"/>
              </a:ext>
            </a:extLst>
          </p:cNvPr>
          <p:cNvCxnSpPr/>
          <p:nvPr/>
        </p:nvCxnSpPr>
        <p:spPr>
          <a:xfrm flipV="1">
            <a:off x="1961317" y="3127518"/>
            <a:ext cx="0" cy="42407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56E8891-39C9-492B-B1E5-F1C480B592FF}"/>
              </a:ext>
            </a:extLst>
          </p:cNvPr>
          <p:cNvSpPr txBox="1"/>
          <p:nvPr/>
        </p:nvSpPr>
        <p:spPr>
          <a:xfrm>
            <a:off x="1497496" y="3631096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Subject  Verb</a:t>
            </a:r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F2F84E0E-9E85-40B2-B281-E606CF5B3159}"/>
              </a:ext>
            </a:extLst>
          </p:cNvPr>
          <p:cNvCxnSpPr/>
          <p:nvPr/>
        </p:nvCxnSpPr>
        <p:spPr>
          <a:xfrm flipV="1">
            <a:off x="2590795" y="3127518"/>
            <a:ext cx="0" cy="42407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A061FD4F-C244-4827-8BA5-D7F7BC2AAC96}"/>
              </a:ext>
            </a:extLst>
          </p:cNvPr>
          <p:cNvCxnSpPr/>
          <p:nvPr/>
        </p:nvCxnSpPr>
        <p:spPr>
          <a:xfrm flipV="1">
            <a:off x="3094378" y="4567678"/>
            <a:ext cx="0" cy="42407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="" xmlns:a16="http://schemas.microsoft.com/office/drawing/2014/main" id="{50E9F3EC-0F2F-4352-B8EF-329AAB6CA4E4}"/>
              </a:ext>
            </a:extLst>
          </p:cNvPr>
          <p:cNvCxnSpPr/>
          <p:nvPr/>
        </p:nvCxnSpPr>
        <p:spPr>
          <a:xfrm flipV="1">
            <a:off x="3644344" y="4594182"/>
            <a:ext cx="0" cy="42407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5E17DAA-E37E-475E-9CB2-2B1449368152}"/>
              </a:ext>
            </a:extLst>
          </p:cNvPr>
          <p:cNvSpPr txBox="1"/>
          <p:nvPr/>
        </p:nvSpPr>
        <p:spPr>
          <a:xfrm>
            <a:off x="2590795" y="4999366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Subject  Verb</a:t>
            </a:r>
            <a:endParaRPr lang="en-US" dirty="0"/>
          </a:p>
        </p:txBody>
      </p:sp>
      <p:cxnSp>
        <p:nvCxnSpPr>
          <p:cNvPr id="23" name="Connector: Elbow 22">
            <a:extLst>
              <a:ext uri="{FF2B5EF4-FFF2-40B4-BE49-F238E27FC236}">
                <a16:creationId xmlns="" xmlns:a16="http://schemas.microsoft.com/office/drawing/2014/main" id="{EA96BBD9-72BB-4C66-AE29-6F31853904EE}"/>
              </a:ext>
            </a:extLst>
          </p:cNvPr>
          <p:cNvCxnSpPr>
            <a:cxnSpLocks/>
          </p:cNvCxnSpPr>
          <p:nvPr/>
        </p:nvCxnSpPr>
        <p:spPr>
          <a:xfrm rot="10800000">
            <a:off x="2295934" y="4589438"/>
            <a:ext cx="3004936" cy="1015387"/>
          </a:xfrm>
          <a:prstGeom prst="bentConnector3">
            <a:avLst>
              <a:gd name="adj1" fmla="val 100276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76C11AAB-3D33-4D18-BE20-13566740F32A}"/>
              </a:ext>
            </a:extLst>
          </p:cNvPr>
          <p:cNvSpPr txBox="1"/>
          <p:nvPr/>
        </p:nvSpPr>
        <p:spPr>
          <a:xfrm>
            <a:off x="5360500" y="5420522"/>
            <a:ext cx="2789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Subordinating conjunction</a:t>
            </a:r>
            <a:endParaRPr lang="en-US" dirty="0"/>
          </a:p>
        </p:txBody>
      </p:sp>
      <p:pic>
        <p:nvPicPr>
          <p:cNvPr id="1026" name="Picture 2" descr="Image result for bracket flat design clear background">
            <a:extLst>
              <a:ext uri="{FF2B5EF4-FFF2-40B4-BE49-F238E27FC236}">
                <a16:creationId xmlns="" xmlns:a16="http://schemas.microsoft.com/office/drawing/2014/main" id="{1BB307F8-D613-4F35-A71F-594F44D193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40"/>
          <a:stretch/>
        </p:blipFill>
        <p:spPr bwMode="auto">
          <a:xfrm>
            <a:off x="5300870" y="2556932"/>
            <a:ext cx="371061" cy="75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Image result for bracket flat design clear background">
            <a:extLst>
              <a:ext uri="{FF2B5EF4-FFF2-40B4-BE49-F238E27FC236}">
                <a16:creationId xmlns="" xmlns:a16="http://schemas.microsoft.com/office/drawing/2014/main" id="{1FF07067-8A29-48BD-90E1-8019169834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40"/>
          <a:stretch/>
        </p:blipFill>
        <p:spPr bwMode="auto">
          <a:xfrm>
            <a:off x="6301402" y="4000428"/>
            <a:ext cx="371061" cy="75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1E63BB31-4A0C-4DAD-9E44-474B7DA10296}"/>
              </a:ext>
            </a:extLst>
          </p:cNvPr>
          <p:cNvSpPr txBox="1"/>
          <p:nvPr/>
        </p:nvSpPr>
        <p:spPr>
          <a:xfrm>
            <a:off x="5671931" y="2673552"/>
            <a:ext cx="3723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>
                <a:solidFill>
                  <a:srgbClr val="FF0000"/>
                </a:solidFill>
              </a:rPr>
              <a:t>Independent Clauses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7C74F872-0088-49B3-B7F3-8385C5F2BDE4}"/>
              </a:ext>
            </a:extLst>
          </p:cNvPr>
          <p:cNvSpPr txBox="1"/>
          <p:nvPr/>
        </p:nvSpPr>
        <p:spPr>
          <a:xfrm>
            <a:off x="6672463" y="4117760"/>
            <a:ext cx="37835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>
                <a:solidFill>
                  <a:srgbClr val="FF0000"/>
                </a:solidFill>
              </a:rPr>
              <a:t>Dependent Clauses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14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36" grpId="0"/>
      <p:bldP spid="38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4" name="Picture 13"/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6" name="Picture 15"/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9" name="Straight Connector 18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lose up of a sign&#10;&#10;Description generated with high confidence">
            <a:extLst>
              <a:ext uri="{FF2B5EF4-FFF2-40B4-BE49-F238E27FC236}">
                <a16:creationId xmlns="" xmlns:a16="http://schemas.microsoft.com/office/drawing/2014/main" id="{D379B40E-5530-4F9F-A920-3C562E20449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97"/>
          <a:stretch/>
        </p:blipFill>
        <p:spPr>
          <a:xfrm>
            <a:off x="1412683" y="1507809"/>
            <a:ext cx="3876801" cy="36635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C84BDC23-5F81-4A7B-8093-E8533565B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CA">
                <a:solidFill>
                  <a:srgbClr val="262626"/>
                </a:solidFill>
              </a:rPr>
              <a:t>Not a clause</a:t>
            </a:r>
            <a:endParaRPr lang="en-US">
              <a:solidFill>
                <a:srgbClr val="262626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1BBD9DF-AF56-4058-BBF6-53072A87FDF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94412" y="2556932"/>
            <a:ext cx="4802184" cy="331893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0" indent="0" algn="ctr">
              <a:buNone/>
            </a:pPr>
            <a:r>
              <a:rPr lang="en-CA" sz="3600" dirty="0">
                <a:solidFill>
                  <a:srgbClr val="262626"/>
                </a:solidFill>
              </a:rPr>
              <a:t>Eating a hamburger</a:t>
            </a:r>
          </a:p>
          <a:p>
            <a:pPr marL="0" indent="0" algn="ctr">
              <a:buNone/>
            </a:pPr>
            <a:r>
              <a:rPr lang="en-CA" sz="3600" dirty="0">
                <a:solidFill>
                  <a:srgbClr val="262626"/>
                </a:solidFill>
              </a:rPr>
              <a:t>To study </a:t>
            </a:r>
            <a:r>
              <a:rPr lang="en-CA" sz="3600" dirty="0" smtClean="0">
                <a:solidFill>
                  <a:srgbClr val="262626"/>
                </a:solidFill>
              </a:rPr>
              <a:t>harder</a:t>
            </a:r>
          </a:p>
          <a:p>
            <a:pPr marL="0" indent="0" algn="ctr">
              <a:buNone/>
            </a:pPr>
            <a:r>
              <a:rPr lang="en-US" sz="3600" dirty="0" smtClean="0">
                <a:solidFill>
                  <a:srgbClr val="262626"/>
                </a:solidFill>
              </a:rPr>
              <a:t>(There is no subject, and the verb form is not a verb)</a:t>
            </a:r>
            <a:endParaRPr lang="en-CA" sz="3600" dirty="0">
              <a:solidFill>
                <a:srgbClr val="262626"/>
              </a:solidFill>
            </a:endParaRPr>
          </a:p>
          <a:p>
            <a:endParaRPr lang="en-US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13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ABFFA34-347A-4538-B9D0-9E08E1530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CA">
                <a:solidFill>
                  <a:srgbClr val="262626"/>
                </a:solidFill>
              </a:rPr>
              <a:t>Sentence Types</a:t>
            </a:r>
            <a:endParaRPr lang="en-US">
              <a:solidFill>
                <a:srgbClr val="262626"/>
              </a:solidFill>
            </a:endParaRP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6552452"/>
              </p:ext>
            </p:extLst>
          </p:nvPr>
        </p:nvGraphicFramePr>
        <p:xfrm>
          <a:off x="1295400" y="2772384"/>
          <a:ext cx="9601197" cy="2874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082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957F2D-E7EE-4B36-AD1D-972604C8F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Simple Sentence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6B60E8D-BFC6-4D4C-8FBF-48BDF8BD83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sentence </a:t>
            </a:r>
            <a:r>
              <a:rPr lang="en-US" dirty="0" smtClean="0"/>
              <a:t>consists </a:t>
            </a:r>
            <a:r>
              <a:rPr lang="en-US" dirty="0"/>
              <a:t>of only one </a:t>
            </a:r>
            <a:r>
              <a:rPr lang="en-US" dirty="0" smtClean="0"/>
              <a:t>independent clause.</a:t>
            </a:r>
            <a:endParaRPr lang="en-US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E</a:t>
            </a:r>
            <a:r>
              <a:rPr lang="en-US" dirty="0"/>
              <a:t>x. I brought my friends some cookies.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="" xmlns:a16="http://schemas.microsoft.com/office/drawing/2014/main" id="{0CBD59D3-BB29-4E24-9363-5B5E289B4B98}"/>
              </a:ext>
            </a:extLst>
          </p:cNvPr>
          <p:cNvCxnSpPr/>
          <p:nvPr/>
        </p:nvCxnSpPr>
        <p:spPr>
          <a:xfrm flipV="1">
            <a:off x="1921560" y="4028666"/>
            <a:ext cx="0" cy="42407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3011FFA-458A-4C7F-AB1F-0059882D9EB1}"/>
              </a:ext>
            </a:extLst>
          </p:cNvPr>
          <p:cNvSpPr txBox="1"/>
          <p:nvPr/>
        </p:nvSpPr>
        <p:spPr>
          <a:xfrm>
            <a:off x="1457739" y="453224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Subject  Verb</a:t>
            </a:r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="" xmlns:a16="http://schemas.microsoft.com/office/drawing/2014/main" id="{BD99596B-A52F-48F4-AAEF-5FAAD4AEF6B4}"/>
              </a:ext>
            </a:extLst>
          </p:cNvPr>
          <p:cNvCxnSpPr/>
          <p:nvPr/>
        </p:nvCxnSpPr>
        <p:spPr>
          <a:xfrm flipV="1">
            <a:off x="2551038" y="4028666"/>
            <a:ext cx="0" cy="42407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462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82DF52-0C33-4C71-9974-C913CA4BD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Compound Sentence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2813B00-DBCE-43C1-992A-9D27B85CB6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A</a:t>
            </a:r>
            <a:r>
              <a:rPr lang="en-US" dirty="0"/>
              <a:t> sentence </a:t>
            </a:r>
            <a:r>
              <a:rPr lang="en-US" dirty="0" smtClean="0"/>
              <a:t>made by </a:t>
            </a:r>
            <a:r>
              <a:rPr lang="en-US" dirty="0"/>
              <a:t>two or more </a:t>
            </a:r>
            <a:r>
              <a:rPr lang="en-US" dirty="0" smtClean="0"/>
              <a:t>independent clauses </a:t>
            </a:r>
            <a:endParaRPr lang="en-US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E</a:t>
            </a:r>
            <a:r>
              <a:rPr lang="en-US" dirty="0"/>
              <a:t>x. I went to the mall yesterday, and I </a:t>
            </a:r>
            <a:r>
              <a:rPr lang="en-US" dirty="0" smtClean="0"/>
              <a:t>bought some </a:t>
            </a:r>
            <a:r>
              <a:rPr lang="en-US" dirty="0"/>
              <a:t>clothes.</a:t>
            </a:r>
            <a:endParaRPr lang="en-CA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="" xmlns:a16="http://schemas.microsoft.com/office/drawing/2014/main" id="{0EC655A0-7048-4656-85CC-20E71B800F54}"/>
              </a:ext>
            </a:extLst>
          </p:cNvPr>
          <p:cNvCxnSpPr/>
          <p:nvPr/>
        </p:nvCxnSpPr>
        <p:spPr>
          <a:xfrm flipV="1">
            <a:off x="3505200" y="4044121"/>
            <a:ext cx="0" cy="42407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337AC6E-7708-4398-AA6B-38AB804FC551}"/>
              </a:ext>
            </a:extLst>
          </p:cNvPr>
          <p:cNvSpPr txBox="1"/>
          <p:nvPr/>
        </p:nvSpPr>
        <p:spPr>
          <a:xfrm>
            <a:off x="2305879" y="4514702"/>
            <a:ext cx="2425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Independent Clause 1 </a:t>
            </a:r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="" xmlns:a16="http://schemas.microsoft.com/office/drawing/2014/main" id="{7DC2EB34-73B1-4DCE-AD9B-92B89256C6F7}"/>
              </a:ext>
            </a:extLst>
          </p:cNvPr>
          <p:cNvCxnSpPr/>
          <p:nvPr/>
        </p:nvCxnSpPr>
        <p:spPr>
          <a:xfrm flipV="1">
            <a:off x="6940825" y="4044121"/>
            <a:ext cx="0" cy="42407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901DA51-050F-4A91-A122-F704D9D930F9}"/>
              </a:ext>
            </a:extLst>
          </p:cNvPr>
          <p:cNvSpPr txBox="1"/>
          <p:nvPr/>
        </p:nvSpPr>
        <p:spPr>
          <a:xfrm>
            <a:off x="5741504" y="4514702"/>
            <a:ext cx="2425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Independent Clause 2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53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4BC350-A296-4E43-8DCA-BD9F8CDCC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Compound Sentences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D1B628F-721C-4557-8037-66DCB027A5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sz="2800" dirty="0"/>
              <a:t>1. ;</a:t>
            </a:r>
          </a:p>
          <a:p>
            <a:pPr marL="0" indent="0">
              <a:buNone/>
            </a:pPr>
            <a:r>
              <a:rPr lang="en-CA" sz="2800" dirty="0"/>
              <a:t>	</a:t>
            </a:r>
            <a:r>
              <a:rPr lang="en-CA" sz="2000" dirty="0"/>
              <a:t>_________________; </a:t>
            </a:r>
            <a:r>
              <a:rPr lang="en-CA" sz="2000" dirty="0" smtClean="0"/>
              <a:t>_______________.</a:t>
            </a:r>
            <a:endParaRPr lang="en-CA" sz="2800" dirty="0"/>
          </a:p>
          <a:p>
            <a:pPr marL="0" indent="0">
              <a:buNone/>
            </a:pPr>
            <a:r>
              <a:rPr lang="en-CA" sz="2800" dirty="0"/>
              <a:t>2. </a:t>
            </a:r>
            <a:r>
              <a:rPr lang="en-CA" sz="2800" dirty="0" smtClean="0"/>
              <a:t>FANBOYS </a:t>
            </a:r>
            <a:r>
              <a:rPr lang="en-CA" dirty="0"/>
              <a:t>(for, and, nor, but, or, yet, so)</a:t>
            </a:r>
          </a:p>
          <a:p>
            <a:pPr marL="0" indent="0">
              <a:buNone/>
            </a:pPr>
            <a:r>
              <a:rPr lang="en-CA" sz="2800" dirty="0"/>
              <a:t>	</a:t>
            </a:r>
            <a:r>
              <a:rPr lang="en-CA" sz="2000" dirty="0"/>
              <a:t>______________________, but </a:t>
            </a:r>
            <a:r>
              <a:rPr lang="en-CA" sz="2000" dirty="0" smtClean="0"/>
              <a:t>____________________.</a:t>
            </a:r>
            <a:endParaRPr lang="en-CA" sz="2800" dirty="0"/>
          </a:p>
          <a:p>
            <a:pPr marL="0" indent="0">
              <a:buNone/>
            </a:pPr>
            <a:r>
              <a:rPr lang="en-CA" sz="2800" dirty="0"/>
              <a:t>3. Conjunctive Adverbs</a:t>
            </a:r>
          </a:p>
          <a:p>
            <a:pPr marL="0" indent="0">
              <a:buNone/>
            </a:pPr>
            <a:r>
              <a:rPr lang="en-CA" sz="2800" dirty="0"/>
              <a:t>	</a:t>
            </a:r>
            <a:r>
              <a:rPr lang="en-CA" sz="2000" dirty="0"/>
              <a:t>_____________________; however, __________________.</a:t>
            </a:r>
          </a:p>
          <a:p>
            <a:pPr marL="0" indent="0">
              <a:buNone/>
            </a:pPr>
            <a:endParaRPr lang="en-CA" sz="28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558F148-37E1-4855-BA6C-D4549BF1E490}"/>
              </a:ext>
            </a:extLst>
          </p:cNvPr>
          <p:cNvSpPr txBox="1"/>
          <p:nvPr/>
        </p:nvSpPr>
        <p:spPr>
          <a:xfrm>
            <a:off x="1815549" y="4216400"/>
            <a:ext cx="6281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You can put wings on a pig         you don't make it an </a:t>
            </a:r>
            <a:r>
              <a:rPr lang="en-US" sz="2000" dirty="0" smtClean="0"/>
              <a:t>eagle</a:t>
            </a: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1AA09D6-55B4-40A6-BB2A-9FEED38592FF}"/>
              </a:ext>
            </a:extLst>
          </p:cNvPr>
          <p:cNvSpPr txBox="1"/>
          <p:nvPr/>
        </p:nvSpPr>
        <p:spPr>
          <a:xfrm>
            <a:off x="1815549" y="3129721"/>
            <a:ext cx="4379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The birds are singing  the kids are playing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A589FB1-A10D-4CE2-BE4D-9DF54FE30375}"/>
              </a:ext>
            </a:extLst>
          </p:cNvPr>
          <p:cNvSpPr txBox="1"/>
          <p:nvPr/>
        </p:nvSpPr>
        <p:spPr>
          <a:xfrm>
            <a:off x="1815549" y="5303079"/>
            <a:ext cx="6281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I like Chocolate ice-cream                  I am lactose-intolerant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4720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715</TotalTime>
  <Words>840</Words>
  <Application>Microsoft Office PowerPoint</Application>
  <PresentationFormat>Widescreen</PresentationFormat>
  <Paragraphs>137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Garamond</vt:lpstr>
      <vt:lpstr>Wingdings</vt:lpstr>
      <vt:lpstr>Organic</vt:lpstr>
      <vt:lpstr>Grammar </vt:lpstr>
      <vt:lpstr>What I will present:</vt:lpstr>
      <vt:lpstr> A Clause</vt:lpstr>
      <vt:lpstr>2 Types of Clauses</vt:lpstr>
      <vt:lpstr>Not a clause</vt:lpstr>
      <vt:lpstr>Sentence Types</vt:lpstr>
      <vt:lpstr>Simple Sentence</vt:lpstr>
      <vt:lpstr>Compound Sentence</vt:lpstr>
      <vt:lpstr>Making Compound Sentences </vt:lpstr>
      <vt:lpstr>Conjunctive Adverbs</vt:lpstr>
      <vt:lpstr>Common Mistakes in Compound Sentences </vt:lpstr>
      <vt:lpstr>Complex Sentences</vt:lpstr>
      <vt:lpstr>Types of Dependent Clauses</vt:lpstr>
      <vt:lpstr>Adjective Clauses</vt:lpstr>
      <vt:lpstr>Conjunctions </vt:lpstr>
      <vt:lpstr>Difference Between Who and Whom</vt:lpstr>
      <vt:lpstr>Adverb Clauses</vt:lpstr>
      <vt:lpstr>Noun Clauses</vt:lpstr>
      <vt:lpstr>Other Common mistakes</vt:lpstr>
      <vt:lpstr>Lop-Sided Sentences</vt:lpstr>
      <vt:lpstr>Wrong Focus</vt:lpstr>
      <vt:lpstr>Unparalleled sentences</vt:lpstr>
      <vt:lpstr>Choppy Sentences</vt:lpstr>
      <vt:lpstr>Thanks for listening!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Grammar</dc:title>
  <dc:creator>Judy Liu</dc:creator>
  <cp:lastModifiedBy>George</cp:lastModifiedBy>
  <cp:revision>28</cp:revision>
  <dcterms:created xsi:type="dcterms:W3CDTF">2017-07-06T13:58:33Z</dcterms:created>
  <dcterms:modified xsi:type="dcterms:W3CDTF">2017-07-29T21:18:06Z</dcterms:modified>
</cp:coreProperties>
</file>