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Caveat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Economica"/>
      <p:regular r:id="rId24"/>
      <p:bold r:id="rId25"/>
      <p:italic r:id="rId26"/>
      <p:boldItalic r:id="rId27"/>
    </p:embeddedFont>
    <p:embeddedFont>
      <p:font typeface="Playfair Display"/>
      <p:regular r:id="rId28"/>
      <p:bold r:id="rId29"/>
      <p:italic r:id="rId30"/>
      <p:boldItalic r:id="rId31"/>
    </p:embeddedFont>
    <p:embeddedFont>
      <p:font typeface="Fjalla One"/>
      <p:regular r:id="rId32"/>
    </p:embeddedFont>
    <p:embeddedFont>
      <p:font typeface="Allura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Economica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PlayfairDisplay-regular.fntdata"/><Relationship Id="rId27" Type="http://schemas.openxmlformats.org/officeDocument/2006/relationships/font" Target="fonts/Economic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7.xml"/><Relationship Id="rId33" Type="http://schemas.openxmlformats.org/officeDocument/2006/relationships/font" Target="fonts/Allura-regular.fntdata"/><Relationship Id="rId10" Type="http://schemas.openxmlformats.org/officeDocument/2006/relationships/slide" Target="slides/slide6.xml"/><Relationship Id="rId32" Type="http://schemas.openxmlformats.org/officeDocument/2006/relationships/font" Target="fonts/FjallaOne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Caveat-bold.fntdata"/><Relationship Id="rId18" Type="http://schemas.openxmlformats.org/officeDocument/2006/relationships/font" Target="fonts/Cave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59e9d90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559e9d90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69875" y="325725"/>
            <a:ext cx="8520600" cy="1133700"/>
          </a:xfrm>
          <a:prstGeom prst="rect">
            <a:avLst/>
          </a:prstGeom>
          <a:noFill/>
          <a:ln>
            <a:noFill/>
          </a:ln>
          <a:effectLst>
            <a:outerShdw blurRad="1214438" rotWithShape="0" algn="bl" dist="19050">
              <a:srgbClr val="9FC5E8">
                <a:alpha val="35686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rgbClr val="FFFFFF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b="1" lang="en">
                <a:solidFill>
                  <a:srgbClr val="073763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HEALTHCARE</a:t>
            </a:r>
            <a:r>
              <a:rPr b="1" lang="en">
                <a:solidFill>
                  <a:srgbClr val="FFFFFF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b="1" lang="en">
                <a:solidFill>
                  <a:srgbClr val="FF000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   </a:t>
            </a:r>
            <a:endParaRPr b="1">
              <a:solidFill>
                <a:srgbClr val="FF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459425"/>
            <a:ext cx="8520600" cy="79260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4380000" dist="9525">
              <a:srgbClr val="FFFFFF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Sustainable or Not ?</a:t>
            </a:r>
            <a:endParaRPr sz="4000">
              <a:solidFill>
                <a:srgbClr val="0B539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b="15271" l="28019" r="28873" t="3795"/>
          <a:stretch/>
        </p:blipFill>
        <p:spPr>
          <a:xfrm>
            <a:off x="784300" y="704425"/>
            <a:ext cx="2184050" cy="3915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2"/>
          <p:cNvCxnSpPr/>
          <p:nvPr/>
        </p:nvCxnSpPr>
        <p:spPr>
          <a:xfrm>
            <a:off x="2328575" y="1264450"/>
            <a:ext cx="1946700" cy="12900"/>
          </a:xfrm>
          <a:prstGeom prst="straightConnector1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22"/>
          <p:cNvSpPr txBox="1"/>
          <p:nvPr/>
        </p:nvSpPr>
        <p:spPr>
          <a:xfrm>
            <a:off x="4275275" y="1018400"/>
            <a:ext cx="20367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1C23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Bottle Neck</a:t>
            </a:r>
            <a:endParaRPr b="1" i="0" sz="2400" u="none" cap="none" strike="noStrike">
              <a:solidFill>
                <a:srgbClr val="F1C23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4057650" y="2789025"/>
            <a:ext cx="313500" cy="1676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4659750" y="2939150"/>
            <a:ext cx="313500" cy="15267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5261825" y="2694225"/>
            <a:ext cx="313500" cy="17715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5884350" y="2789275"/>
            <a:ext cx="313500" cy="16767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6326650" y="3848350"/>
            <a:ext cx="22947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Sustainable </a:t>
            </a:r>
            <a:endParaRPr b="1" i="0" sz="1800" u="none" cap="none" strike="noStrike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Healthcare System</a:t>
            </a:r>
            <a:endParaRPr b="1" i="0" sz="1800" u="none" cap="none" strike="noStrike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0" y="-5350"/>
            <a:ext cx="244200" cy="51435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8899800" y="0"/>
            <a:ext cx="244200" cy="51435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/>
          <p:nvPr/>
        </p:nvSpPr>
        <p:spPr>
          <a:xfrm rot="5400000">
            <a:off x="4435100" y="-4435200"/>
            <a:ext cx="238800" cy="9109200"/>
          </a:xfrm>
          <a:prstGeom prst="roundRect">
            <a:avLst>
              <a:gd fmla="val 2572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/>
          <p:nvPr/>
        </p:nvSpPr>
        <p:spPr>
          <a:xfrm rot="5400000">
            <a:off x="4435100" y="464150"/>
            <a:ext cx="238800" cy="9109200"/>
          </a:xfrm>
          <a:prstGeom prst="roundRect">
            <a:avLst>
              <a:gd fmla="val 2572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 flipH="1">
            <a:off x="1269105" y="3197350"/>
            <a:ext cx="14583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Allura"/>
                <a:ea typeface="Allura"/>
                <a:cs typeface="Allura"/>
                <a:sym typeface="Allura"/>
              </a:rPr>
              <a:t>Healthcare</a:t>
            </a:r>
            <a:endParaRPr b="1" i="0" sz="2100" u="none" cap="none" strike="noStrike">
              <a:solidFill>
                <a:srgbClr val="FFFFFF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465531" y="615550"/>
            <a:ext cx="1857596" cy="19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>
                <a:solidFill>
                  <a:srgbClr val="6AA84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Healthy Ageing</a:t>
            </a:r>
            <a:endParaRPr b="1" sz="3600">
              <a:solidFill>
                <a:srgbClr val="6AA84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200" y="1776400"/>
            <a:ext cx="2083125" cy="20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1388" y="1687350"/>
            <a:ext cx="2261225" cy="22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4675" y="1776400"/>
            <a:ext cx="2083124" cy="208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410575" y="3948575"/>
            <a:ext cx="268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Friendly Environment</a:t>
            </a:r>
            <a:endParaRPr b="1" i="0" sz="18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3366450" y="3973350"/>
            <a:ext cx="26880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Government Support</a:t>
            </a:r>
            <a:endParaRPr b="1" i="0" sz="18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6322325" y="3973350"/>
            <a:ext cx="2543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Community Activities</a:t>
            </a:r>
            <a:endParaRPr b="1" i="0" sz="18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 rot="10800000">
            <a:off x="0" y="-2100"/>
            <a:ext cx="209400" cy="51477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4E4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311700" y="146132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800">
                <a:solidFill>
                  <a:srgbClr val="99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Canada’s Healthcare System </a:t>
            </a:r>
            <a:endParaRPr b="1" sz="4800">
              <a:solidFill>
                <a:srgbClr val="99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800">
                <a:solidFill>
                  <a:srgbClr val="99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Is Sustainable</a:t>
            </a:r>
            <a:endParaRPr b="1" sz="4800">
              <a:solidFill>
                <a:srgbClr val="99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4021198" y="3393652"/>
            <a:ext cx="692700" cy="626100"/>
          </a:xfrm>
          <a:prstGeom prst="hear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 amt="80000"/>
          </a:blip>
          <a:srcRect b="0" l="0" r="0" t="54006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>
            <p:ph type="title"/>
          </p:nvPr>
        </p:nvSpPr>
        <p:spPr>
          <a:xfrm>
            <a:off x="279832" y="222548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 for your attention! </a:t>
            </a:r>
            <a:endParaRPr b="1" sz="3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82175" y="187925"/>
            <a:ext cx="42435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Is Canada’s Healthcare System Unsustainable?</a:t>
            </a:r>
            <a:endParaRPr b="1" i="0" sz="3600" u="none" cap="none" strike="noStrike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602875" y="3640025"/>
            <a:ext cx="313500" cy="954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FC5E8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1204975" y="3249550"/>
            <a:ext cx="313500" cy="1345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A4C2F4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807050" y="2917950"/>
            <a:ext cx="313500" cy="167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FC5E8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2429575" y="2640975"/>
            <a:ext cx="313500" cy="195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FC5E8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71875" y="3977250"/>
            <a:ext cx="2294700" cy="4650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6FA8DC">
                <a:alpha val="8784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Percentage Increase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5018575" y="330500"/>
            <a:ext cx="3586800" cy="3541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85800" rotWithShape="0" algn="bl" dist="9525">
              <a:srgbClr val="6FA8DC">
                <a:alpha val="2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170175" y="4111050"/>
            <a:ext cx="18321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Canada’s GDP</a:t>
            </a:r>
            <a:endParaRPr b="1" i="0" sz="2400" u="none" cap="none" strike="noStrike">
              <a:solidFill>
                <a:srgbClr val="0B539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5018575" y="330500"/>
            <a:ext cx="3632400" cy="3632100"/>
          </a:xfrm>
          <a:prstGeom prst="pie">
            <a:avLst>
              <a:gd fmla="val 13097113" name="adj1"/>
              <a:gd fmla="val 16200000" name="adj2"/>
            </a:avLst>
          </a:prstGeom>
          <a:solidFill>
            <a:srgbClr val="F1FF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 rot="-136030">
            <a:off x="5018597" y="330482"/>
            <a:ext cx="3632543" cy="3632244"/>
          </a:xfrm>
          <a:prstGeom prst="pie">
            <a:avLst>
              <a:gd fmla="val 11540849" name="adj1"/>
              <a:gd fmla="val 13262960" name="adj2"/>
            </a:avLst>
          </a:prstGeom>
          <a:solidFill>
            <a:srgbClr val="F0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5018575" y="330500"/>
            <a:ext cx="3632400" cy="3632100"/>
          </a:xfrm>
          <a:prstGeom prst="pie">
            <a:avLst>
              <a:gd fmla="val 16013557" name="adj1"/>
              <a:gd fmla="val 19923077" name="adj2"/>
            </a:avLst>
          </a:prstGeom>
          <a:solidFill>
            <a:srgbClr val="FFFD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5018575" y="375950"/>
            <a:ext cx="3632400" cy="3495900"/>
          </a:xfrm>
          <a:prstGeom prst="pie">
            <a:avLst>
              <a:gd fmla="val 19887201" name="adj1"/>
              <a:gd fmla="val 5911635" name="adj2"/>
            </a:avLst>
          </a:prstGeom>
          <a:solidFill>
            <a:srgbClr val="FFE4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018575" y="375950"/>
            <a:ext cx="3632400" cy="3495900"/>
          </a:xfrm>
          <a:prstGeom prst="pie">
            <a:avLst>
              <a:gd fmla="val 5896078" name="adj1"/>
              <a:gd fmla="val 7730632" name="adj2"/>
            </a:avLst>
          </a:prstGeom>
          <a:solidFill>
            <a:srgbClr val="FFD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4965275" y="277100"/>
            <a:ext cx="3685800" cy="3632100"/>
          </a:xfrm>
          <a:prstGeom prst="ellipse">
            <a:avLst/>
          </a:prstGeom>
          <a:solidFill>
            <a:srgbClr val="EA9999"/>
          </a:solidFill>
          <a:ln>
            <a:noFill/>
          </a:ln>
          <a:effectLst>
            <a:outerShdw blurRad="685800" rotWithShape="0" algn="bl" dist="9525">
              <a:srgbClr val="6FA8DC">
                <a:alpha val="2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166575" y="1583275"/>
            <a:ext cx="33732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Healthcare</a:t>
            </a:r>
            <a:endParaRPr b="1" i="0" sz="4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838200" y="2396550"/>
            <a:ext cx="1259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100%</a:t>
            </a:r>
            <a:endParaRPr b="1" i="0" sz="3600" u="none" cap="none" strike="noStrike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458375" y="645125"/>
            <a:ext cx="6632700" cy="3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Overview:</a:t>
            </a:r>
            <a:endParaRPr b="1" sz="3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layfair Display"/>
              <a:buAutoNum type="arabicPeriod"/>
            </a:pPr>
            <a:r>
              <a:rPr b="1" lang="en" sz="3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Healthcare paradoxes</a:t>
            </a:r>
            <a:endParaRPr b="1" sz="3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layfair Display"/>
              <a:buAutoNum type="arabicPeriod"/>
            </a:pPr>
            <a:r>
              <a:rPr b="1" lang="en" sz="3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Healthcare &amp; GDP</a:t>
            </a:r>
            <a:endParaRPr b="1" sz="3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layfair Display"/>
              <a:buAutoNum type="arabicPeriod"/>
            </a:pPr>
            <a:r>
              <a:rPr b="1" lang="en" sz="3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Ageing Population </a:t>
            </a:r>
            <a:endParaRPr b="1" sz="3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layfair Display"/>
              <a:buAutoNum type="arabicPeriod"/>
            </a:pPr>
            <a:r>
              <a:rPr b="1" lang="en" sz="3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Healthy Ageing </a:t>
            </a:r>
            <a:endParaRPr b="1" sz="3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1872200" y="3430350"/>
            <a:ext cx="5415300" cy="1539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Paradox 1:</a:t>
            </a:r>
            <a:endParaRPr b="1" sz="3600">
              <a:solidFill>
                <a:schemeClr val="dk2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74625"/>
            <a:ext cx="8520600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en">
                <a:solidFill>
                  <a:srgbClr val="3D85C6"/>
                </a:solidFill>
              </a:rPr>
              <a:t>In Someland, the GDP </a:t>
            </a:r>
            <a:r>
              <a:rPr b="1" lang="en">
                <a:solidFill>
                  <a:srgbClr val="0B5394"/>
                </a:solidFill>
              </a:rPr>
              <a:t>decreased</a:t>
            </a:r>
            <a:r>
              <a:rPr b="1" lang="en">
                <a:solidFill>
                  <a:srgbClr val="3D85C6"/>
                </a:solidFill>
              </a:rPr>
              <a:t> by </a:t>
            </a:r>
            <a:r>
              <a:rPr b="1" lang="en">
                <a:solidFill>
                  <a:srgbClr val="0B5394"/>
                </a:solidFill>
              </a:rPr>
              <a:t>$100 million</a:t>
            </a:r>
            <a:r>
              <a:rPr b="1" lang="en">
                <a:solidFill>
                  <a:srgbClr val="3D85C6"/>
                </a:solidFill>
              </a:rPr>
              <a:t> dollars to </a:t>
            </a:r>
            <a:r>
              <a:rPr b="1" lang="en">
                <a:solidFill>
                  <a:srgbClr val="0B5394"/>
                </a:solidFill>
              </a:rPr>
              <a:t>$900 million</a:t>
            </a:r>
            <a:r>
              <a:rPr b="1" lang="en">
                <a:solidFill>
                  <a:srgbClr val="3D85C6"/>
                </a:solidFill>
              </a:rPr>
              <a:t>. Assuming the healthcare spending remained the same at </a:t>
            </a:r>
            <a:r>
              <a:rPr b="1" lang="en">
                <a:solidFill>
                  <a:srgbClr val="0B5394"/>
                </a:solidFill>
              </a:rPr>
              <a:t>$300 million</a:t>
            </a:r>
            <a:r>
              <a:rPr b="1" lang="en">
                <a:solidFill>
                  <a:srgbClr val="3D85C6"/>
                </a:solidFill>
              </a:rPr>
              <a:t>, what is the the percentage to GDP spent on healthcare before and after the decrease in GDP?</a:t>
            </a:r>
            <a:endParaRPr b="1" sz="2400">
              <a:solidFill>
                <a:srgbClr val="0B539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0" y="-12075"/>
            <a:ext cx="9144000" cy="1509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42800" y="3332400"/>
            <a:ext cx="8389500" cy="1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400" u="none" cap="none" strike="noStrike">
                <a:solidFill>
                  <a:srgbClr val="0B5394"/>
                </a:solidFill>
                <a:latin typeface="Fjalla One"/>
                <a:ea typeface="Fjalla One"/>
                <a:cs typeface="Fjalla One"/>
                <a:sym typeface="Fjalla One"/>
              </a:rPr>
              <a:t>Would you say the healthcare spending has </a:t>
            </a:r>
            <a:endParaRPr b="1" i="0" sz="2400" u="none" cap="none" strike="noStrike">
              <a:solidFill>
                <a:srgbClr val="0B5394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400" u="none" cap="none" strike="noStrike">
                <a:solidFill>
                  <a:srgbClr val="0B5394"/>
                </a:solidFill>
                <a:latin typeface="Fjalla One"/>
                <a:ea typeface="Fjalla One"/>
                <a:cs typeface="Fjalla One"/>
                <a:sym typeface="Fjalla One"/>
              </a:rPr>
              <a:t>increased or remained the same?</a:t>
            </a:r>
            <a:endParaRPr b="1" i="0" sz="2400" u="none" cap="none" strike="noStrike">
              <a:solidFill>
                <a:srgbClr val="0B5394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9112" y="493312"/>
            <a:ext cx="4156875" cy="41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274625"/>
            <a:ext cx="8520600" cy="18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E69138"/>
                </a:solidFill>
              </a:rPr>
              <a:t>In Someland, the GDP</a:t>
            </a:r>
            <a:r>
              <a:rPr b="1" lang="en">
                <a:solidFill>
                  <a:srgbClr val="F6B26B"/>
                </a:solidFill>
              </a:rPr>
              <a:t> </a:t>
            </a:r>
            <a:r>
              <a:rPr b="1" lang="en">
                <a:solidFill>
                  <a:srgbClr val="B45F06"/>
                </a:solidFill>
              </a:rPr>
              <a:t>increased</a:t>
            </a:r>
            <a:r>
              <a:rPr b="1" lang="en">
                <a:solidFill>
                  <a:srgbClr val="F6B26B"/>
                </a:solidFill>
              </a:rPr>
              <a:t> </a:t>
            </a:r>
            <a:r>
              <a:rPr b="1" lang="en">
                <a:solidFill>
                  <a:srgbClr val="E69138"/>
                </a:solidFill>
              </a:rPr>
              <a:t>by </a:t>
            </a:r>
            <a:r>
              <a:rPr b="1" lang="en">
                <a:solidFill>
                  <a:srgbClr val="B45F06"/>
                </a:solidFill>
              </a:rPr>
              <a:t>$200 million</a:t>
            </a:r>
            <a:r>
              <a:rPr b="1" lang="en">
                <a:solidFill>
                  <a:srgbClr val="F6B26B"/>
                </a:solidFill>
              </a:rPr>
              <a:t> </a:t>
            </a:r>
            <a:r>
              <a:rPr b="1" lang="en">
                <a:solidFill>
                  <a:srgbClr val="E69138"/>
                </a:solidFill>
              </a:rPr>
              <a:t>dollars to</a:t>
            </a:r>
            <a:r>
              <a:rPr b="1" lang="en">
                <a:solidFill>
                  <a:srgbClr val="F6B26B"/>
                </a:solidFill>
              </a:rPr>
              <a:t> </a:t>
            </a:r>
            <a:r>
              <a:rPr b="1" lang="en">
                <a:solidFill>
                  <a:srgbClr val="B45F06"/>
                </a:solidFill>
              </a:rPr>
              <a:t>$1200 million</a:t>
            </a:r>
            <a:r>
              <a:rPr b="1" lang="en">
                <a:solidFill>
                  <a:srgbClr val="F6B26B"/>
                </a:solidFill>
              </a:rPr>
              <a:t>. </a:t>
            </a:r>
            <a:r>
              <a:rPr b="1" lang="en">
                <a:solidFill>
                  <a:srgbClr val="E69138"/>
                </a:solidFill>
              </a:rPr>
              <a:t>Assuming the healthcare spending increased by</a:t>
            </a:r>
            <a:r>
              <a:rPr b="1" lang="en">
                <a:solidFill>
                  <a:srgbClr val="F6B26B"/>
                </a:solidFill>
              </a:rPr>
              <a:t> </a:t>
            </a:r>
            <a:r>
              <a:rPr b="1" lang="en">
                <a:solidFill>
                  <a:srgbClr val="B45F06"/>
                </a:solidFill>
              </a:rPr>
              <a:t>$50 million</a:t>
            </a:r>
            <a:r>
              <a:rPr b="1" lang="en">
                <a:solidFill>
                  <a:srgbClr val="F6B26B"/>
                </a:solidFill>
              </a:rPr>
              <a:t> </a:t>
            </a:r>
            <a:r>
              <a:rPr b="1" lang="en">
                <a:solidFill>
                  <a:srgbClr val="E69138"/>
                </a:solidFill>
              </a:rPr>
              <a:t>to</a:t>
            </a:r>
            <a:r>
              <a:rPr b="1" lang="en">
                <a:solidFill>
                  <a:srgbClr val="F6B26B"/>
                </a:solidFill>
              </a:rPr>
              <a:t> </a:t>
            </a:r>
            <a:r>
              <a:rPr b="1" lang="en">
                <a:solidFill>
                  <a:srgbClr val="B45F06"/>
                </a:solidFill>
              </a:rPr>
              <a:t>$350 million</a:t>
            </a:r>
            <a:r>
              <a:rPr b="1" lang="en">
                <a:solidFill>
                  <a:srgbClr val="F6B26B"/>
                </a:solidFill>
              </a:rPr>
              <a:t>, w</a:t>
            </a:r>
            <a:r>
              <a:rPr b="1" lang="en">
                <a:solidFill>
                  <a:srgbClr val="E69138"/>
                </a:solidFill>
              </a:rPr>
              <a:t>hat is the the percentage to GDP spent on healthcare before and after the increase in GDP? </a:t>
            </a:r>
            <a:endParaRPr b="1" sz="1100">
              <a:solidFill>
                <a:srgbClr val="E6913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b="1" sz="2400">
              <a:solidFill>
                <a:srgbClr val="B45F06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Paradox 2:</a:t>
            </a:r>
            <a:endParaRPr b="1" sz="3600">
              <a:solidFill>
                <a:schemeClr val="dk2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0" y="-12075"/>
            <a:ext cx="9144000" cy="150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72425" y="3357875"/>
            <a:ext cx="8414700" cy="14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B45F06"/>
                </a:solidFill>
                <a:latin typeface="Fjalla One"/>
                <a:ea typeface="Fjalla One"/>
                <a:cs typeface="Fjalla One"/>
                <a:sym typeface="Fjalla One"/>
              </a:rPr>
              <a:t>Would you say the healthcare spending has </a:t>
            </a:r>
            <a:endParaRPr b="1" i="0" sz="2400" u="none" cap="none" strike="noStrike">
              <a:solidFill>
                <a:srgbClr val="B45F06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B45F06"/>
                </a:solidFill>
                <a:latin typeface="Fjalla One"/>
                <a:ea typeface="Fjalla One"/>
                <a:cs typeface="Fjalla One"/>
                <a:sym typeface="Fjalla One"/>
              </a:rPr>
              <a:t>increased or decreased?</a:t>
            </a:r>
            <a:endParaRPr b="1" i="0" sz="2400" u="none" cap="none" strike="noStrike">
              <a:solidFill>
                <a:srgbClr val="B45F06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>
                <a:solidFill>
                  <a:srgbClr val="E06666"/>
                </a:solidFill>
                <a:latin typeface="Fjalla One"/>
                <a:ea typeface="Fjalla One"/>
                <a:cs typeface="Fjalla One"/>
                <a:sym typeface="Fjalla One"/>
              </a:rPr>
              <a:t>THE BOTTOMLINE</a:t>
            </a:r>
            <a:endParaRPr b="1" sz="3600">
              <a:solidFill>
                <a:srgbClr val="E06666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423950" y="1223500"/>
            <a:ext cx="8122500" cy="31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Critics who use the percentage in paradox 1 and the real dollar value in paradox 2 to support their arguments. However, we can see that such claims are not accurate.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311700" y="4594575"/>
            <a:ext cx="8520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--------------------------------------------------------------------------------------------------------------------------------------------</a:t>
            </a:r>
            <a:endParaRPr b="0" i="0" sz="14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5275" y="3143250"/>
            <a:ext cx="1504225" cy="15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4172300" y="3862325"/>
            <a:ext cx="2245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Total GDP:</a:t>
            </a:r>
            <a:endParaRPr b="1" i="0" sz="14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1653 Billion In 2017</a:t>
            </a:r>
            <a:endParaRPr b="1" i="0" sz="14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endParaRPr b="1" i="0" sz="14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6150150" y="476325"/>
            <a:ext cx="20358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Total GDP:</a:t>
            </a:r>
            <a:endParaRPr b="1" i="0" sz="14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1536 Billion In 2016</a:t>
            </a:r>
            <a:endParaRPr b="1" i="0" sz="14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   11.1%</a:t>
            </a:r>
            <a:endParaRPr b="1" i="0" sz="14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/>
          <p:nvPr/>
        </p:nvSpPr>
        <p:spPr>
          <a:xfrm rot="5400000">
            <a:off x="1552425" y="1073875"/>
            <a:ext cx="372300" cy="26802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/>
          <p:nvPr/>
        </p:nvSpPr>
        <p:spPr>
          <a:xfrm rot="5400000">
            <a:off x="1052175" y="899325"/>
            <a:ext cx="372300" cy="1679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5068000" y="972000"/>
            <a:ext cx="1260300" cy="12558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5964925" y="2078350"/>
            <a:ext cx="2572500" cy="25635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98475" y="1553025"/>
            <a:ext cx="14310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228.1 Billion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398475" y="2215625"/>
            <a:ext cx="12603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242 Billion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98475" y="330975"/>
            <a:ext cx="46650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B5394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Health Care in GDP</a:t>
            </a:r>
            <a:endParaRPr b="1" i="0" sz="3600" u="none" cap="none" strike="noStrike">
              <a:solidFill>
                <a:srgbClr val="0B5394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2241050" y="1570525"/>
            <a:ext cx="13494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i="0" sz="1400" u="none" cap="none" strike="noStrik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253175" y="2256925"/>
            <a:ext cx="814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1" i="0" sz="1400" u="none" cap="none" strike="noStrik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5068000" y="969750"/>
            <a:ext cx="1260300" cy="1260300"/>
          </a:xfrm>
          <a:prstGeom prst="pie">
            <a:avLst>
              <a:gd fmla="val 18500039" name="adj1"/>
              <a:gd fmla="val 16200000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5964925" y="2073850"/>
            <a:ext cx="2572500" cy="2572500"/>
          </a:xfrm>
          <a:prstGeom prst="pie">
            <a:avLst>
              <a:gd fmla="val 18915600" name="adj1"/>
              <a:gd fmla="val 16200000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289050" y="1663600"/>
            <a:ext cx="9603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$1307.9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6638550" y="3699475"/>
            <a:ext cx="15474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$1411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398475" y="3016075"/>
            <a:ext cx="3413100" cy="1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950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B5394"/>
                </a:solidFill>
                <a:highlight>
                  <a:srgbClr val="0B5394"/>
                </a:highlight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b="1" i="0" lang="en" sz="1800" u="none" cap="none" strike="noStrike">
                <a:solidFill>
                  <a:srgbClr val="FFFFFF"/>
                </a:solidFill>
                <a:highlight>
                  <a:srgbClr val="0B5394"/>
                </a:highlight>
                <a:latin typeface="Cambria"/>
                <a:ea typeface="Cambria"/>
                <a:cs typeface="Cambria"/>
                <a:sym typeface="Cambria"/>
              </a:rPr>
              <a:t>Conclusion</a:t>
            </a:r>
            <a:r>
              <a:rPr b="1" i="0" lang="en" sz="1800" u="none" cap="none" strike="noStrike">
                <a:solidFill>
                  <a:srgbClr val="0B5394"/>
                </a:solidFill>
                <a:highlight>
                  <a:srgbClr val="0B5394"/>
                </a:highlight>
                <a:latin typeface="Cambria"/>
                <a:ea typeface="Cambria"/>
                <a:cs typeface="Cambria"/>
                <a:sym typeface="Cambria"/>
              </a:rPr>
              <a:t>I</a:t>
            </a:r>
            <a:endParaRPr b="1" i="0" sz="1800" u="none" cap="none" strike="noStrike">
              <a:solidFill>
                <a:srgbClr val="0B5394"/>
              </a:solidFill>
              <a:highlight>
                <a:srgbClr val="0B5394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3D85C6"/>
                </a:solidFill>
                <a:latin typeface="Cambria"/>
                <a:ea typeface="Cambria"/>
                <a:cs typeface="Cambria"/>
                <a:sym typeface="Cambria"/>
              </a:rPr>
              <a:t>Healthcare sustainability can not be easily deduced from the GDP percentage.</a:t>
            </a:r>
            <a:endParaRPr b="1" i="0" sz="1800" u="none" cap="none" strike="noStrike">
              <a:solidFill>
                <a:srgbClr val="3D85C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7805843" y="1798923"/>
            <a:ext cx="3571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11.5%</a:t>
            </a:r>
            <a:endParaRPr b="1" i="0" sz="16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2861250" y="1380100"/>
            <a:ext cx="3421500" cy="3299100"/>
          </a:xfrm>
          <a:prstGeom prst="ellipse">
            <a:avLst/>
          </a:prstGeom>
          <a:solidFill>
            <a:srgbClr val="F4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305100" y="278650"/>
            <a:ext cx="8533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Ageing Population</a:t>
            </a:r>
            <a:endParaRPr b="1" i="0" sz="4000" u="none" cap="none" strike="noStrike">
              <a:solidFill>
                <a:srgbClr val="3D85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13845" l="28052" r="28777" t="14555"/>
          <a:stretch/>
        </p:blipFill>
        <p:spPr>
          <a:xfrm>
            <a:off x="3379450" y="1833700"/>
            <a:ext cx="2403300" cy="2391900"/>
          </a:xfrm>
          <a:prstGeom prst="ellipse">
            <a:avLst/>
          </a:prstGeom>
          <a:noFill/>
          <a:ln>
            <a:noFill/>
          </a:ln>
          <a:effectLst>
            <a:outerShdw blurRad="442913" rotWithShape="0" algn="bl" dir="1800000" dist="57150">
              <a:srgbClr val="EA9999">
                <a:alpha val="47843"/>
              </a:srgbClr>
            </a:outerShdw>
          </a:effectLst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250" y="1945089"/>
            <a:ext cx="2041824" cy="21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2750" y="1668375"/>
            <a:ext cx="2721775" cy="27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8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000" y="1827950"/>
            <a:ext cx="1733550" cy="173355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9525">
              <a:srgbClr val="E69138">
                <a:alpha val="55686"/>
              </a:srgbClr>
            </a:outerShdw>
          </a:effectLst>
        </p:spPr>
      </p:pic>
      <p:sp>
        <p:nvSpPr>
          <p:cNvPr id="142" name="Google Shape;142;p21"/>
          <p:cNvSpPr txBox="1"/>
          <p:nvPr/>
        </p:nvSpPr>
        <p:spPr>
          <a:xfrm>
            <a:off x="395925" y="361850"/>
            <a:ext cx="63324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B45F0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Baby Boomers</a:t>
            </a:r>
            <a:endParaRPr b="1" i="0" sz="3600" u="none" cap="none" strike="noStrike">
              <a:solidFill>
                <a:srgbClr val="B45F0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5423125" y="3230850"/>
            <a:ext cx="1059600" cy="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455925" y="977250"/>
            <a:ext cx="63324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Arial"/>
              <a:buChar char="●"/>
            </a:pPr>
            <a:r>
              <a:rPr b="1" i="0" lang="en" sz="18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Largest annual increase from 1945 to 1946</a:t>
            </a:r>
            <a:endParaRPr b="1" i="0" sz="18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Arial"/>
              <a:buChar char="●"/>
            </a:pPr>
            <a:r>
              <a:rPr b="1" i="0" lang="en" sz="18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Decreasing population from 1961 to 1965</a:t>
            </a:r>
            <a:endParaRPr b="1" i="0" sz="18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Arial"/>
              <a:buChar char="●"/>
            </a:pPr>
            <a:r>
              <a:rPr b="1" i="0" lang="en" sz="18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According to the 2011 Census, 29% Canadians were baby boomers</a:t>
            </a:r>
            <a:endParaRPr b="1" i="0" sz="18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Arial"/>
              <a:buChar char="●"/>
            </a:pPr>
            <a:r>
              <a:rPr b="1" i="0" lang="en" sz="18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By 2031, all baby boomers will have reached 65</a:t>
            </a:r>
            <a:endParaRPr b="1" i="0" sz="18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65815" y="4467891"/>
            <a:ext cx="94038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------------------------------------------------------------------------</a:t>
            </a:r>
            <a:endParaRPr b="0" i="0" sz="2600" u="none" cap="none" strike="noStrike">
              <a:solidFill>
                <a:schemeClr val="accent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0" y="-5350"/>
            <a:ext cx="244200" cy="51435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